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7" r:id="rId11"/>
    <p:sldId id="269" r:id="rId12"/>
    <p:sldId id="270" r:id="rId13"/>
    <p:sldId id="271" r:id="rId14"/>
    <p:sldId id="272" r:id="rId15"/>
    <p:sldId id="273" r:id="rId16"/>
    <p:sldId id="274" r:id="rId17"/>
    <p:sldId id="275" r:id="rId18"/>
    <p:sldId id="276" r:id="rId19"/>
    <p:sldId id="277" r:id="rId20"/>
    <p:sldId id="279" r:id="rId21"/>
    <p:sldId id="280" r:id="rId22"/>
    <p:sldId id="278" r:id="rId23"/>
    <p:sldId id="281" r:id="rId24"/>
    <p:sldId id="282" r:id="rId25"/>
    <p:sldId id="283"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FB9F"/>
    <a:srgbClr val="F52BD8"/>
    <a:srgbClr val="00FF00"/>
    <a:srgbClr val="220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72C14AB-C31E-47DC-883C-F0695B500495}" type="datetimeFigureOut">
              <a:rPr lang="en-US" smtClean="0"/>
              <a:t>9/2/2014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EB7421A-6851-4E5A-B2D3-FE76960FAE55}" type="slidenum">
              <a:rPr lang="en-US" smtClean="0"/>
              <a:t>‹#›</a:t>
            </a:fld>
            <a:endParaRPr lang="en-US"/>
          </a:p>
        </p:txBody>
      </p:sp>
    </p:spTree>
    <p:extLst>
      <p:ext uri="{BB962C8B-B14F-4D97-AF65-F5344CB8AC3E}">
        <p14:creationId xmlns:p14="http://schemas.microsoft.com/office/powerpoint/2010/main" val="2440069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53E71F-7FF2-47B8-AB9F-4EE25FFDC8E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329122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3E71F-7FF2-47B8-AB9F-4EE25FFDC8E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290671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3E71F-7FF2-47B8-AB9F-4EE25FFDC8E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287602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3E71F-7FF2-47B8-AB9F-4EE25FFDC8E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89651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53E71F-7FF2-47B8-AB9F-4EE25FFDC8E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3380914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53E71F-7FF2-47B8-AB9F-4EE25FFDC8E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201044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3E71F-7FF2-47B8-AB9F-4EE25FFDC8ED}"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156909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53E71F-7FF2-47B8-AB9F-4EE25FFDC8ED}"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137633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3E71F-7FF2-47B8-AB9F-4EE25FFDC8ED}"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207835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3E71F-7FF2-47B8-AB9F-4EE25FFDC8E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173936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3E71F-7FF2-47B8-AB9F-4EE25FFDC8E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5C2A6-8948-4B26-9DEA-0565E6E9A56B}" type="slidenum">
              <a:rPr lang="en-US" smtClean="0"/>
              <a:t>‹#›</a:t>
            </a:fld>
            <a:endParaRPr lang="en-US"/>
          </a:p>
        </p:txBody>
      </p:sp>
    </p:spTree>
    <p:extLst>
      <p:ext uri="{BB962C8B-B14F-4D97-AF65-F5344CB8AC3E}">
        <p14:creationId xmlns:p14="http://schemas.microsoft.com/office/powerpoint/2010/main" val="18577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3E71F-7FF2-47B8-AB9F-4EE25FFDC8ED}" type="datetimeFigureOut">
              <a:rPr lang="en-US" smtClean="0"/>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5C2A6-8948-4B26-9DEA-0565E6E9A56B}" type="slidenum">
              <a:rPr lang="en-US" smtClean="0"/>
              <a:t>‹#›</a:t>
            </a:fld>
            <a:endParaRPr lang="en-US"/>
          </a:p>
        </p:txBody>
      </p:sp>
    </p:spTree>
    <p:extLst>
      <p:ext uri="{BB962C8B-B14F-4D97-AF65-F5344CB8AC3E}">
        <p14:creationId xmlns:p14="http://schemas.microsoft.com/office/powerpoint/2010/main" val="81096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en.wikipedia.org/wiki/File:BlackForest-Position.svg" TargetMode="Externa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hyperlink" Target="//upload.wikimedia.org/wikipedia/commons/8/8b/Du200613.gi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29.jpe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2" Type="http://schemas.openxmlformats.org/officeDocument/2006/relationships/hyperlink" Target="http://video.disney.com/watch/bears-trailer-4e3dbde9026c2dae09ee0e8b?cmp=NLC-CDE|dnatbears|Email|Franchise|Body|WatchNewTrailer|082813|||synMovInThea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Anticyclone" TargetMode="External"/><Relationship Id="rId2" Type="http://schemas.openxmlformats.org/officeDocument/2006/relationships/hyperlink" Target="http://en.wikipedia.org/wiki/Great_Smog" TargetMode="Externa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en.wikipedia.org/wiki/Respiratory_tract" TargetMode="External"/><Relationship Id="rId4" Type="http://schemas.openxmlformats.org/officeDocument/2006/relationships/hyperlink" Target="http://en.wikipedia.org/wiki/Pea_soup_fo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2.bp.blogspot.com/_d1IheHuWgpc/SShrypUJ2nI/AAAAAAAAB0s/F_KEwCk85RY/s1600-h/smog+policeman+with+mask.jpg" TargetMode="External"/><Relationship Id="rId2" Type="http://schemas.openxmlformats.org/officeDocument/2006/relationships/hyperlink" Target="http://en.wikipedia.org/wiki/Detonator_(railway)"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457200" y="304800"/>
            <a:ext cx="8229600" cy="1736725"/>
          </a:xfrm>
        </p:spPr>
        <p:txBody>
          <a:bodyPr/>
          <a:lstStyle/>
          <a:p>
            <a:pPr eaLnBrk="1" hangingPunct="1">
              <a:defRPr/>
            </a:pPr>
            <a:r>
              <a:rPr lang="en-US" dirty="0" smtClean="0"/>
              <a:t>Europe’s Environmental Concerns</a:t>
            </a:r>
          </a:p>
        </p:txBody>
      </p:sp>
      <p:sp>
        <p:nvSpPr>
          <p:cNvPr id="16387" name="Rectangle 3"/>
          <p:cNvSpPr>
            <a:spLocks noGrp="1" noChangeArrowheads="1"/>
          </p:cNvSpPr>
          <p:nvPr>
            <p:ph type="subTitle" idx="4294967295"/>
          </p:nvPr>
        </p:nvSpPr>
        <p:spPr>
          <a:xfrm>
            <a:off x="-152400" y="2209800"/>
            <a:ext cx="9296400" cy="3200400"/>
          </a:xfrm>
        </p:spPr>
        <p:txBody>
          <a:bodyPr>
            <a:normAutofit fontScale="92500" lnSpcReduction="20000"/>
          </a:bodyPr>
          <a:lstStyle/>
          <a:p>
            <a:pPr marL="0" indent="0" algn="ctr" eaLnBrk="1" hangingPunct="1">
              <a:buFontTx/>
              <a:buNone/>
              <a:defRPr/>
            </a:pPr>
            <a:r>
              <a:rPr lang="en-US" b="1" dirty="0" smtClean="0">
                <a:solidFill>
                  <a:srgbClr val="2209D9"/>
                </a:solidFill>
              </a:rPr>
              <a:t>EQ: </a:t>
            </a:r>
          </a:p>
          <a:p>
            <a:pPr marL="0" indent="0" algn="ctr" eaLnBrk="1" hangingPunct="1">
              <a:buFontTx/>
              <a:buNone/>
              <a:defRPr/>
            </a:pPr>
            <a:r>
              <a:rPr lang="en-US" b="1" dirty="0" smtClean="0">
                <a:solidFill>
                  <a:srgbClr val="2209D9"/>
                </a:solidFill>
              </a:rPr>
              <a:t>“What are the Major Environmental concerns in Europe?”</a:t>
            </a:r>
          </a:p>
          <a:p>
            <a:pPr algn="ctr" eaLnBrk="1" hangingPunct="1">
              <a:defRPr/>
            </a:pPr>
            <a:endParaRPr lang="en-US" b="1" dirty="0" smtClean="0">
              <a:solidFill>
                <a:srgbClr val="2209D9"/>
              </a:solidFill>
            </a:endParaRPr>
          </a:p>
          <a:p>
            <a:pPr algn="ctr" eaLnBrk="1" hangingPunct="1">
              <a:defRPr/>
            </a:pPr>
            <a:r>
              <a:rPr lang="en-US" b="1" dirty="0" smtClean="0">
                <a:solidFill>
                  <a:srgbClr val="2209D9"/>
                </a:solidFill>
              </a:rPr>
              <a:t>Smog</a:t>
            </a:r>
          </a:p>
          <a:p>
            <a:pPr algn="ctr" eaLnBrk="1" hangingPunct="1">
              <a:defRPr/>
            </a:pPr>
            <a:r>
              <a:rPr lang="en-US" b="1" dirty="0" smtClean="0">
                <a:solidFill>
                  <a:srgbClr val="2209D9"/>
                </a:solidFill>
              </a:rPr>
              <a:t>Acid Rain</a:t>
            </a:r>
          </a:p>
          <a:p>
            <a:pPr algn="ctr" eaLnBrk="1" hangingPunct="1">
              <a:defRPr/>
            </a:pPr>
            <a:r>
              <a:rPr lang="en-US" b="1" dirty="0" smtClean="0">
                <a:solidFill>
                  <a:srgbClr val="2209D9"/>
                </a:solidFill>
              </a:rPr>
              <a:t>Nuclear Radiation</a:t>
            </a:r>
          </a:p>
        </p:txBody>
      </p:sp>
    </p:spTree>
    <p:extLst>
      <p:ext uri="{BB962C8B-B14F-4D97-AF65-F5344CB8AC3E}">
        <p14:creationId xmlns:p14="http://schemas.microsoft.com/office/powerpoint/2010/main" val="246944955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additive="base">
                                        <p:cTn id="11"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additive="base">
                                        <p:cTn id="15"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 calcmode="lin" valueType="num">
                                      <p:cBhvr additive="base">
                                        <p:cTn id="23"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 calcmode="lin" valueType="num">
                                      <p:cBhvr additive="base">
                                        <p:cTn id="2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1638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8824" y="-609600"/>
            <a:ext cx="5300424" cy="1752600"/>
          </a:xfrm>
        </p:spPr>
        <p:txBody>
          <a:bodyPr/>
          <a:lstStyle/>
          <a:p>
            <a:pPr>
              <a:defRPr/>
            </a:pPr>
            <a:r>
              <a:rPr lang="en-US" u="sng" dirty="0" smtClean="0">
                <a:solidFill>
                  <a:schemeClr val="bg1"/>
                </a:solidFill>
              </a:rPr>
              <a:t>Acid Rain in </a:t>
            </a:r>
            <a:r>
              <a:rPr lang="en-US" i="1" u="sng" dirty="0" smtClean="0">
                <a:solidFill>
                  <a:schemeClr val="bg1"/>
                </a:solidFill>
              </a:rPr>
              <a:t>Germany</a:t>
            </a:r>
            <a:endParaRPr lang="en-US" i="1" u="sng" dirty="0">
              <a:solidFill>
                <a:schemeClr val="bg1"/>
              </a:solidFill>
            </a:endParaRPr>
          </a:p>
        </p:txBody>
      </p:sp>
      <p:pic>
        <p:nvPicPr>
          <p:cNvPr id="5" name="Picture 2" descr="BlackForest-Position.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5624" y="22124"/>
            <a:ext cx="4148378" cy="371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ChangeArrowheads="1"/>
          </p:cNvSpPr>
          <p:nvPr/>
        </p:nvSpPr>
        <p:spPr bwMode="auto">
          <a:xfrm>
            <a:off x="0" y="4164037"/>
            <a:ext cx="5715000" cy="14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spcAft>
                <a:spcPts val="700"/>
              </a:spcAft>
              <a:buFont typeface="Arial" pitchFamily="34" charset="0"/>
              <a:buChar char="•"/>
            </a:pPr>
            <a:r>
              <a:rPr lang="en-US" sz="2100" b="1" dirty="0" smtClean="0">
                <a:solidFill>
                  <a:schemeClr val="bg1"/>
                </a:solidFill>
                <a:latin typeface="Arial Narrow" pitchFamily="34" charset="0"/>
              </a:rPr>
              <a:t>The </a:t>
            </a:r>
            <a:r>
              <a:rPr lang="en-US" sz="2100" b="1" dirty="0">
                <a:solidFill>
                  <a:schemeClr val="bg1"/>
                </a:solidFill>
                <a:latin typeface="Arial Narrow" pitchFamily="34" charset="0"/>
              </a:rPr>
              <a:t>main industry is </a:t>
            </a:r>
            <a:r>
              <a:rPr lang="en-US" sz="2100" b="1" dirty="0">
                <a:solidFill>
                  <a:srgbClr val="00B0F0"/>
                </a:solidFill>
                <a:latin typeface="Arial Narrow" pitchFamily="34" charset="0"/>
              </a:rPr>
              <a:t>tourism</a:t>
            </a:r>
            <a:r>
              <a:rPr lang="en-US" sz="2100" b="1" dirty="0">
                <a:solidFill>
                  <a:schemeClr val="bg1"/>
                </a:solidFill>
                <a:latin typeface="Arial Narrow" pitchFamily="34" charset="0"/>
              </a:rPr>
              <a:t>. </a:t>
            </a:r>
            <a:r>
              <a:rPr lang="en-US" sz="2100" b="1" dirty="0" smtClean="0">
                <a:solidFill>
                  <a:schemeClr val="bg1"/>
                </a:solidFill>
                <a:latin typeface="Arial Narrow" pitchFamily="34" charset="0"/>
              </a:rPr>
              <a:t> The </a:t>
            </a:r>
            <a:r>
              <a:rPr lang="en-US" sz="2100" b="1" dirty="0">
                <a:solidFill>
                  <a:schemeClr val="bg1"/>
                </a:solidFill>
                <a:latin typeface="Arial Narrow" pitchFamily="34" charset="0"/>
              </a:rPr>
              <a:t>Black Forest is </a:t>
            </a:r>
            <a:r>
              <a:rPr lang="en-US" sz="2100" b="1" dirty="0" smtClean="0">
                <a:solidFill>
                  <a:schemeClr val="bg1"/>
                </a:solidFill>
                <a:latin typeface="Arial Narrow" pitchFamily="34" charset="0"/>
              </a:rPr>
              <a:t>     crossed </a:t>
            </a:r>
            <a:r>
              <a:rPr lang="en-US" sz="2100" b="1" dirty="0">
                <a:solidFill>
                  <a:schemeClr val="bg1"/>
                </a:solidFill>
                <a:latin typeface="Arial Narrow" pitchFamily="34" charset="0"/>
              </a:rPr>
              <a:t>by numerous long distance footpaths, including some of the first to be established. </a:t>
            </a:r>
          </a:p>
          <a:p>
            <a:r>
              <a:rPr lang="en-US" sz="2100" b="1" dirty="0" smtClean="0">
                <a:solidFill>
                  <a:schemeClr val="bg1"/>
                </a:solidFill>
                <a:latin typeface="Arial Narrow" pitchFamily="34" charset="0"/>
              </a:rPr>
              <a:t>       </a:t>
            </a:r>
            <a:endParaRPr lang="en-US" sz="2100" b="1" dirty="0">
              <a:solidFill>
                <a:schemeClr val="bg1"/>
              </a:solidFill>
              <a:latin typeface="Arial Narrow" pitchFamily="34" charset="0"/>
            </a:endParaRPr>
          </a:p>
        </p:txBody>
      </p:sp>
      <p:pic>
        <p:nvPicPr>
          <p:cNvPr id="7" name="Picture 2" descr="File:Du200613.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3733801"/>
            <a:ext cx="3505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Content Placeholder 2"/>
          <p:cNvSpPr>
            <a:spLocks noGrp="1"/>
          </p:cNvSpPr>
          <p:nvPr>
            <p:ph idx="4294967295"/>
          </p:nvPr>
        </p:nvSpPr>
        <p:spPr>
          <a:xfrm>
            <a:off x="0" y="685800"/>
            <a:ext cx="8534400" cy="4495800"/>
          </a:xfrm>
        </p:spPr>
        <p:txBody>
          <a:bodyPr>
            <a:normAutofit/>
          </a:bodyPr>
          <a:lstStyle/>
          <a:p>
            <a:pPr>
              <a:defRPr/>
            </a:pPr>
            <a:r>
              <a:rPr lang="en-US" sz="2100" b="1" dirty="0" smtClean="0">
                <a:solidFill>
                  <a:srgbClr val="00B0F0"/>
                </a:solidFill>
                <a:latin typeface="Arial Narrow" pitchFamily="34" charset="0"/>
              </a:rPr>
              <a:t>Acid rain has destroyed nearly half of </a:t>
            </a:r>
          </a:p>
          <a:p>
            <a:pPr marL="0" indent="0">
              <a:buFontTx/>
              <a:buNone/>
              <a:defRPr/>
            </a:pPr>
            <a:r>
              <a:rPr lang="en-US" sz="2100" b="1" dirty="0" smtClean="0">
                <a:solidFill>
                  <a:srgbClr val="00B0F0"/>
                </a:solidFill>
                <a:latin typeface="Arial Narrow" pitchFamily="34" charset="0"/>
              </a:rPr>
              <a:t>     the BLACK FOREST!</a:t>
            </a:r>
          </a:p>
          <a:p>
            <a:pPr>
              <a:defRPr/>
            </a:pPr>
            <a:r>
              <a:rPr lang="en-US" sz="2100" b="1" dirty="0" smtClean="0">
                <a:solidFill>
                  <a:srgbClr val="FFFF00"/>
                </a:solidFill>
                <a:latin typeface="Arial Narrow" pitchFamily="34" charset="0"/>
              </a:rPr>
              <a:t>This has harmed Germany’s economy        </a:t>
            </a:r>
          </a:p>
          <a:p>
            <a:pPr marL="0" indent="0">
              <a:buNone/>
              <a:defRPr/>
            </a:pPr>
            <a:r>
              <a:rPr lang="en-US" sz="2100" b="1" dirty="0">
                <a:solidFill>
                  <a:srgbClr val="FFFF00"/>
                </a:solidFill>
                <a:latin typeface="Arial Narrow" pitchFamily="34" charset="0"/>
              </a:rPr>
              <a:t> </a:t>
            </a:r>
            <a:r>
              <a:rPr lang="en-US" sz="2100" b="1" dirty="0" smtClean="0">
                <a:solidFill>
                  <a:srgbClr val="FFFF00"/>
                </a:solidFill>
                <a:latin typeface="Arial Narrow" pitchFamily="34" charset="0"/>
              </a:rPr>
              <a:t>   because one of its major natural   </a:t>
            </a:r>
          </a:p>
          <a:p>
            <a:pPr marL="0" indent="0">
              <a:buNone/>
              <a:defRPr/>
            </a:pPr>
            <a:r>
              <a:rPr lang="en-US" sz="2100" b="1" dirty="0">
                <a:solidFill>
                  <a:srgbClr val="FFFF00"/>
                </a:solidFill>
                <a:latin typeface="Arial Narrow" pitchFamily="34" charset="0"/>
              </a:rPr>
              <a:t> </a:t>
            </a:r>
            <a:r>
              <a:rPr lang="en-US" sz="2100" b="1" dirty="0" smtClean="0">
                <a:solidFill>
                  <a:srgbClr val="FFFF00"/>
                </a:solidFill>
                <a:latin typeface="Arial Narrow" pitchFamily="34" charset="0"/>
              </a:rPr>
              <a:t>    resource s is timber.</a:t>
            </a:r>
          </a:p>
          <a:p>
            <a:pPr>
              <a:defRPr/>
            </a:pPr>
            <a:r>
              <a:rPr lang="en-US" sz="2100" b="1" dirty="0" smtClean="0">
                <a:solidFill>
                  <a:srgbClr val="F52BD8"/>
                </a:solidFill>
                <a:latin typeface="Arial Narrow" pitchFamily="34" charset="0"/>
              </a:rPr>
              <a:t>It’s a country of old forests, beautiful rivers,</a:t>
            </a:r>
          </a:p>
          <a:p>
            <a:pPr marL="0" indent="0">
              <a:buNone/>
              <a:defRPr/>
            </a:pPr>
            <a:r>
              <a:rPr lang="en-US" sz="2100" b="1" dirty="0">
                <a:solidFill>
                  <a:srgbClr val="F52BD8"/>
                </a:solidFill>
                <a:latin typeface="Arial Narrow" pitchFamily="34" charset="0"/>
              </a:rPr>
              <a:t> </a:t>
            </a:r>
            <a:r>
              <a:rPr lang="en-US" sz="2100" b="1" dirty="0" smtClean="0">
                <a:solidFill>
                  <a:srgbClr val="F52BD8"/>
                </a:solidFill>
                <a:latin typeface="Arial Narrow" pitchFamily="34" charset="0"/>
              </a:rPr>
              <a:t>      &amp; historic artwork</a:t>
            </a:r>
          </a:p>
          <a:p>
            <a:pPr>
              <a:defRPr/>
            </a:pPr>
            <a:r>
              <a:rPr lang="en-US" sz="2100" b="1" dirty="0" smtClean="0">
                <a:solidFill>
                  <a:srgbClr val="FFFF00"/>
                </a:solidFill>
                <a:latin typeface="Arial Narrow" pitchFamily="34" charset="0"/>
              </a:rPr>
              <a:t>Over the past 30 years, acid rain has been </a:t>
            </a:r>
          </a:p>
          <a:p>
            <a:pPr marL="457200" lvl="1" indent="0">
              <a:buNone/>
              <a:defRPr/>
            </a:pPr>
            <a:r>
              <a:rPr lang="en-US" sz="2100" b="1" dirty="0" smtClean="0">
                <a:solidFill>
                  <a:srgbClr val="FFFF00"/>
                </a:solidFill>
                <a:latin typeface="Arial Narrow" pitchFamily="34" charset="0"/>
              </a:rPr>
              <a:t>destroying all of these things.</a:t>
            </a:r>
          </a:p>
        </p:txBody>
      </p:sp>
      <p:pic>
        <p:nvPicPr>
          <p:cNvPr id="8" name="Picture 4" descr="acidrainblackfores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13" y="5219703"/>
            <a:ext cx="5627687" cy="163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247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1747">
                                            <p:txEl>
                                              <p:pRg st="0" end="0"/>
                                            </p:txEl>
                                          </p:spTgt>
                                        </p:tgtEl>
                                        <p:attrNameLst>
                                          <p:attrName>style.visibility</p:attrName>
                                        </p:attrNameLst>
                                      </p:cBhvr>
                                      <p:to>
                                        <p:strVal val="visible"/>
                                      </p:to>
                                    </p:set>
                                    <p:animEffect transition="in" filter="wheel(1)">
                                      <p:cBhvr>
                                        <p:cTn id="10" dur="2000"/>
                                        <p:tgtEl>
                                          <p:spTgt spid="31747">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Effect transition="in" filter="wheel(1)">
                                      <p:cBhvr>
                                        <p:cTn id="13" dur="2000"/>
                                        <p:tgtEl>
                                          <p:spTgt spid="31747">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1747">
                                            <p:txEl>
                                              <p:pRg st="2" end="2"/>
                                            </p:txEl>
                                          </p:spTgt>
                                        </p:tgtEl>
                                        <p:attrNameLst>
                                          <p:attrName>style.visibility</p:attrName>
                                        </p:attrNameLst>
                                      </p:cBhvr>
                                      <p:to>
                                        <p:strVal val="visible"/>
                                      </p:to>
                                    </p:set>
                                    <p:animEffect transition="in" filter="wheel(1)">
                                      <p:cBhvr>
                                        <p:cTn id="16" dur="2000"/>
                                        <p:tgtEl>
                                          <p:spTgt spid="31747">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Effect transition="in" filter="wheel(1)">
                                      <p:cBhvr>
                                        <p:cTn id="19" dur="2000"/>
                                        <p:tgtEl>
                                          <p:spTgt spid="31747">
                                            <p:txEl>
                                              <p:pRg st="3" end="3"/>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wheel(1)">
                                      <p:cBhvr>
                                        <p:cTn id="22" dur="2000"/>
                                        <p:tgtEl>
                                          <p:spTgt spid="31747">
                                            <p:txEl>
                                              <p:pRg st="4" end="4"/>
                                            </p:txEl>
                                          </p:spTgt>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1747">
                                            <p:txEl>
                                              <p:pRg st="5" end="5"/>
                                            </p:txEl>
                                          </p:spTgt>
                                        </p:tgtEl>
                                        <p:attrNameLst>
                                          <p:attrName>style.visibility</p:attrName>
                                        </p:attrNameLst>
                                      </p:cBhvr>
                                      <p:to>
                                        <p:strVal val="visible"/>
                                      </p:to>
                                    </p:set>
                                    <p:animEffect transition="in" filter="wheel(1)">
                                      <p:cBhvr>
                                        <p:cTn id="25" dur="2000"/>
                                        <p:tgtEl>
                                          <p:spTgt spid="31747">
                                            <p:txEl>
                                              <p:pRg st="5" end="5"/>
                                            </p:tx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31747">
                                            <p:txEl>
                                              <p:pRg st="6" end="6"/>
                                            </p:txEl>
                                          </p:spTgt>
                                        </p:tgtEl>
                                        <p:attrNameLst>
                                          <p:attrName>style.visibility</p:attrName>
                                        </p:attrNameLst>
                                      </p:cBhvr>
                                      <p:to>
                                        <p:strVal val="visible"/>
                                      </p:to>
                                    </p:set>
                                    <p:animEffect transition="in" filter="wheel(1)">
                                      <p:cBhvr>
                                        <p:cTn id="28" dur="2000"/>
                                        <p:tgtEl>
                                          <p:spTgt spid="31747">
                                            <p:txEl>
                                              <p:pRg st="6" end="6"/>
                                            </p:tx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1747">
                                            <p:txEl>
                                              <p:pRg st="7" end="7"/>
                                            </p:txEl>
                                          </p:spTgt>
                                        </p:tgtEl>
                                        <p:attrNameLst>
                                          <p:attrName>style.visibility</p:attrName>
                                        </p:attrNameLst>
                                      </p:cBhvr>
                                      <p:to>
                                        <p:strVal val="visible"/>
                                      </p:to>
                                    </p:set>
                                    <p:animEffect transition="in" filter="wheel(1)">
                                      <p:cBhvr>
                                        <p:cTn id="31" dur="2000"/>
                                        <p:tgtEl>
                                          <p:spTgt spid="31747">
                                            <p:txEl>
                                              <p:pRg st="7" end="7"/>
                                            </p:txEl>
                                          </p:spTgt>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1747">
                                            <p:txEl>
                                              <p:pRg st="8" end="8"/>
                                            </p:txEl>
                                          </p:spTgt>
                                        </p:tgtEl>
                                        <p:attrNameLst>
                                          <p:attrName>style.visibility</p:attrName>
                                        </p:attrNameLst>
                                      </p:cBhvr>
                                      <p:to>
                                        <p:strVal val="visible"/>
                                      </p:to>
                                    </p:set>
                                    <p:animEffect transition="in" filter="wheel(1)">
                                      <p:cBhvr>
                                        <p:cTn id="34" dur="2000"/>
                                        <p:tgtEl>
                                          <p:spTgt spid="31747">
                                            <p:txEl>
                                              <p:pRg st="8" end="8"/>
                                            </p:txEl>
                                          </p:spTgt>
                                        </p:tgtEl>
                                      </p:cBhvr>
                                    </p:animEffect>
                                  </p:childTnLst>
                                </p:cTn>
                              </p:par>
                              <p:par>
                                <p:cTn id="35" presetID="21" presetClass="entr" presetSubtype="1"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heel(1)">
                                      <p:cBhvr>
                                        <p:cTn id="37" dur="2000"/>
                                        <p:tgtEl>
                                          <p:spTgt spid="5"/>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heel(1)">
                                      <p:cBhvr>
                                        <p:cTn id="40" dur="2000"/>
                                        <p:tgtEl>
                                          <p:spTgt spid="6"/>
                                        </p:tgtEl>
                                      </p:cBhvr>
                                    </p:animEffect>
                                  </p:childTnLst>
                                </p:cTn>
                              </p:par>
                              <p:par>
                                <p:cTn id="41" presetID="21" presetClass="entr" presetSubtype="1"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heel(1)">
                                      <p:cBhvr>
                                        <p:cTn id="43" dur="2000"/>
                                        <p:tgtEl>
                                          <p:spTgt spid="7"/>
                                        </p:tgtEl>
                                      </p:cBhvr>
                                    </p:animEffect>
                                  </p:childTnLst>
                                </p:cTn>
                              </p:par>
                              <p:par>
                                <p:cTn id="44" presetID="7" presetClass="emph" presetSubtype="2" fill="hold" nodeType="withEffect">
                                  <p:stCondLst>
                                    <p:cond delay="0"/>
                                  </p:stCondLst>
                                  <p:childTnLst>
                                    <p:animClr clrSpc="rgb" dir="cw">
                                      <p:cBhvr>
                                        <p:cTn id="45" dur="2000" fill="hold"/>
                                        <p:tgtEl>
                                          <p:spTgt spid="8"/>
                                        </p:tgtEl>
                                        <p:attrNameLst>
                                          <p:attrName>stroke.color</p:attrName>
                                        </p:attrNameLst>
                                      </p:cBhvr>
                                      <p:to>
                                        <a:schemeClr val="accent2"/>
                                      </p:to>
                                    </p:animClr>
                                    <p:set>
                                      <p:cBhvr>
                                        <p:cTn id="46" dur="2000" fill="hold"/>
                                        <p:tgtEl>
                                          <p:spTgt spid="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17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76200"/>
            <a:ext cx="4226560" cy="1143000"/>
          </a:xfrm>
        </p:spPr>
        <p:txBody>
          <a:bodyPr>
            <a:normAutofit fontScale="90000"/>
          </a:bodyPr>
          <a:lstStyle/>
          <a:p>
            <a:pPr eaLnBrk="1" hangingPunct="1">
              <a:defRPr/>
            </a:pPr>
            <a:r>
              <a:rPr lang="en-US" u="sng" dirty="0" smtClean="0">
                <a:solidFill>
                  <a:srgbClr val="00FF00"/>
                </a:solidFill>
              </a:rPr>
              <a:t>Solving the     </a:t>
            </a:r>
            <a:br>
              <a:rPr lang="en-US" u="sng" dirty="0" smtClean="0">
                <a:solidFill>
                  <a:srgbClr val="00FF00"/>
                </a:solidFill>
              </a:rPr>
            </a:br>
            <a:r>
              <a:rPr lang="en-US" u="sng" dirty="0">
                <a:solidFill>
                  <a:srgbClr val="00FF00"/>
                </a:solidFill>
              </a:rPr>
              <a:t> </a:t>
            </a:r>
            <a:r>
              <a:rPr lang="en-US" u="sng" dirty="0" smtClean="0">
                <a:solidFill>
                  <a:srgbClr val="00FF00"/>
                </a:solidFill>
              </a:rPr>
              <a:t>   Problem:</a:t>
            </a:r>
            <a:r>
              <a:rPr lang="en-US" u="sng" dirty="0" smtClean="0"/>
              <a:t>	</a:t>
            </a:r>
          </a:p>
        </p:txBody>
      </p:sp>
      <p:sp>
        <p:nvSpPr>
          <p:cNvPr id="28675" name="Rectangle 3"/>
          <p:cNvSpPr>
            <a:spLocks noGrp="1" noChangeArrowheads="1"/>
          </p:cNvSpPr>
          <p:nvPr>
            <p:ph type="body" idx="4294967295"/>
          </p:nvPr>
        </p:nvSpPr>
        <p:spPr>
          <a:xfrm>
            <a:off x="-48126" y="1066800"/>
            <a:ext cx="4086726" cy="4495800"/>
          </a:xfrm>
        </p:spPr>
        <p:txBody>
          <a:bodyPr>
            <a:normAutofit/>
          </a:bodyPr>
          <a:lstStyle/>
          <a:p>
            <a:pPr eaLnBrk="1" hangingPunct="1"/>
            <a:r>
              <a:rPr lang="en-US" sz="2100" dirty="0" smtClean="0">
                <a:solidFill>
                  <a:schemeClr val="accent6">
                    <a:lumMod val="60000"/>
                    <a:lumOff val="40000"/>
                  </a:schemeClr>
                </a:solidFill>
                <a:latin typeface="Arial Narrow" pitchFamily="34" charset="0"/>
              </a:rPr>
              <a:t>Factories that use water power are replacing many coal-burning factories</a:t>
            </a:r>
          </a:p>
          <a:p>
            <a:pPr lvl="1" eaLnBrk="1" hangingPunct="1"/>
            <a:r>
              <a:rPr lang="en-US" sz="2100" dirty="0" smtClean="0">
                <a:solidFill>
                  <a:schemeClr val="bg2"/>
                </a:solidFill>
                <a:latin typeface="Arial Narrow" pitchFamily="34" charset="0"/>
              </a:rPr>
              <a:t>Developing new types of energy: leading producer of wind turbines &amp; solar power</a:t>
            </a:r>
          </a:p>
          <a:p>
            <a:pPr eaLnBrk="1" hangingPunct="1"/>
            <a:r>
              <a:rPr lang="en-US" sz="2100" dirty="0" smtClean="0">
                <a:solidFill>
                  <a:srgbClr val="8DFB9F"/>
                </a:solidFill>
                <a:latin typeface="Arial Narrow" pitchFamily="34" charset="0"/>
              </a:rPr>
              <a:t>The German government has passed laws to reduce emissions from cars &amp; factories</a:t>
            </a:r>
          </a:p>
          <a:p>
            <a:pPr lvl="1" eaLnBrk="1" hangingPunct="1"/>
            <a:r>
              <a:rPr lang="en-US" sz="2100" dirty="0" smtClean="0">
                <a:solidFill>
                  <a:schemeClr val="accent1">
                    <a:lumMod val="40000"/>
                    <a:lumOff val="60000"/>
                  </a:schemeClr>
                </a:solidFill>
                <a:latin typeface="Arial Narrow" pitchFamily="34" charset="0"/>
              </a:rPr>
              <a:t>Factories are switching to cleaner fuels &amp; building taller smokestacks that scrub the smoke before it enters the air</a:t>
            </a:r>
          </a:p>
          <a:p>
            <a:pPr eaLnBrk="1" hangingPunct="1"/>
            <a:endParaRPr lang="en-US" sz="2100" dirty="0" smtClean="0">
              <a:solidFill>
                <a:schemeClr val="bg1"/>
              </a:solidFill>
              <a:latin typeface="Arial Narrow" pitchFamily="34" charset="0"/>
            </a:endParaRPr>
          </a:p>
          <a:p>
            <a:pPr eaLnBrk="1" hangingPunct="1"/>
            <a:endParaRPr lang="en-US" sz="2100" dirty="0" smtClean="0">
              <a:solidFill>
                <a:schemeClr val="bg1"/>
              </a:solidFill>
              <a:latin typeface="Arial Narrow" pitchFamily="34" charset="0"/>
            </a:endParaRPr>
          </a:p>
        </p:txBody>
      </p:sp>
    </p:spTree>
    <p:extLst>
      <p:ext uri="{BB962C8B-B14F-4D97-AF65-F5344CB8AC3E}">
        <p14:creationId xmlns:p14="http://schemas.microsoft.com/office/powerpoint/2010/main" val="68991770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down)">
                                      <p:cBhvr>
                                        <p:cTn id="7" dur="580">
                                          <p:stCondLst>
                                            <p:cond delay="0"/>
                                          </p:stCondLst>
                                        </p:cTn>
                                        <p:tgtEl>
                                          <p:spTgt spid="8194"/>
                                        </p:tgtEl>
                                      </p:cBhvr>
                                    </p:animEffect>
                                    <p:anim calcmode="lin" valueType="num">
                                      <p:cBhvr>
                                        <p:cTn id="8" dur="1822" tmFilter="0,0; 0.14,0.36; 0.43,0.73; 0.71,0.91; 1.0,1.0">
                                          <p:stCondLst>
                                            <p:cond delay="0"/>
                                          </p:stCondLst>
                                        </p:cTn>
                                        <p:tgtEl>
                                          <p:spTgt spid="819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4"/>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4"/>
                                        </p:tgtEl>
                                      </p:cBhvr>
                                      <p:to x="100000" y="60000"/>
                                    </p:animScale>
                                    <p:animScale>
                                      <p:cBhvr>
                                        <p:cTn id="14" dur="166" decel="50000">
                                          <p:stCondLst>
                                            <p:cond delay="676"/>
                                          </p:stCondLst>
                                        </p:cTn>
                                        <p:tgtEl>
                                          <p:spTgt spid="8194"/>
                                        </p:tgtEl>
                                      </p:cBhvr>
                                      <p:to x="100000" y="100000"/>
                                    </p:animScale>
                                    <p:animScale>
                                      <p:cBhvr>
                                        <p:cTn id="15" dur="26">
                                          <p:stCondLst>
                                            <p:cond delay="1312"/>
                                          </p:stCondLst>
                                        </p:cTn>
                                        <p:tgtEl>
                                          <p:spTgt spid="8194"/>
                                        </p:tgtEl>
                                      </p:cBhvr>
                                      <p:to x="100000" y="80000"/>
                                    </p:animScale>
                                    <p:animScale>
                                      <p:cBhvr>
                                        <p:cTn id="16" dur="166" decel="50000">
                                          <p:stCondLst>
                                            <p:cond delay="1338"/>
                                          </p:stCondLst>
                                        </p:cTn>
                                        <p:tgtEl>
                                          <p:spTgt spid="8194"/>
                                        </p:tgtEl>
                                      </p:cBhvr>
                                      <p:to x="100000" y="100000"/>
                                    </p:animScale>
                                    <p:animScale>
                                      <p:cBhvr>
                                        <p:cTn id="17" dur="26">
                                          <p:stCondLst>
                                            <p:cond delay="1642"/>
                                          </p:stCondLst>
                                        </p:cTn>
                                        <p:tgtEl>
                                          <p:spTgt spid="8194"/>
                                        </p:tgtEl>
                                      </p:cBhvr>
                                      <p:to x="100000" y="90000"/>
                                    </p:animScale>
                                    <p:animScale>
                                      <p:cBhvr>
                                        <p:cTn id="18" dur="166" decel="50000">
                                          <p:stCondLst>
                                            <p:cond delay="1668"/>
                                          </p:stCondLst>
                                        </p:cTn>
                                        <p:tgtEl>
                                          <p:spTgt spid="8194"/>
                                        </p:tgtEl>
                                      </p:cBhvr>
                                      <p:to x="100000" y="100000"/>
                                    </p:animScale>
                                    <p:animScale>
                                      <p:cBhvr>
                                        <p:cTn id="19" dur="26">
                                          <p:stCondLst>
                                            <p:cond delay="1808"/>
                                          </p:stCondLst>
                                        </p:cTn>
                                        <p:tgtEl>
                                          <p:spTgt spid="8194"/>
                                        </p:tgtEl>
                                      </p:cBhvr>
                                      <p:to x="100000" y="95000"/>
                                    </p:animScale>
                                    <p:animScale>
                                      <p:cBhvr>
                                        <p:cTn id="20" dur="166" decel="50000">
                                          <p:stCondLst>
                                            <p:cond delay="1834"/>
                                          </p:stCondLst>
                                        </p:cTn>
                                        <p:tgtEl>
                                          <p:spTgt spid="819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8675">
                                            <p:txEl>
                                              <p:pRg st="0" end="0"/>
                                            </p:txEl>
                                          </p:spTgt>
                                        </p:tgtEl>
                                        <p:attrNameLst>
                                          <p:attrName>style.visibility</p:attrName>
                                        </p:attrNameLst>
                                      </p:cBhvr>
                                      <p:to>
                                        <p:strVal val="visible"/>
                                      </p:to>
                                    </p:set>
                                    <p:animEffect transition="in" filter="wipe(down)">
                                      <p:cBhvr>
                                        <p:cTn id="23" dur="580">
                                          <p:stCondLst>
                                            <p:cond delay="0"/>
                                          </p:stCondLst>
                                        </p:cTn>
                                        <p:tgtEl>
                                          <p:spTgt spid="28675">
                                            <p:txEl>
                                              <p:pRg st="0" end="0"/>
                                            </p:txEl>
                                          </p:spTgt>
                                        </p:tgtEl>
                                      </p:cBhvr>
                                    </p:animEffect>
                                    <p:anim calcmode="lin" valueType="num">
                                      <p:cBhvr>
                                        <p:cTn id="24" dur="1822" tmFilter="0,0; 0.14,0.36; 0.43,0.73; 0.71,0.91; 1.0,1.0">
                                          <p:stCondLst>
                                            <p:cond delay="0"/>
                                          </p:stCondLst>
                                        </p:cTn>
                                        <p:tgtEl>
                                          <p:spTgt spid="28675">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8675">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8675">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8675">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8675">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8675">
                                            <p:txEl>
                                              <p:pRg st="0" end="0"/>
                                            </p:txEl>
                                          </p:spTgt>
                                        </p:tgtEl>
                                      </p:cBhvr>
                                      <p:to x="100000" y="60000"/>
                                    </p:animScale>
                                    <p:animScale>
                                      <p:cBhvr>
                                        <p:cTn id="30" dur="166" decel="50000">
                                          <p:stCondLst>
                                            <p:cond delay="676"/>
                                          </p:stCondLst>
                                        </p:cTn>
                                        <p:tgtEl>
                                          <p:spTgt spid="28675">
                                            <p:txEl>
                                              <p:pRg st="0" end="0"/>
                                            </p:txEl>
                                          </p:spTgt>
                                        </p:tgtEl>
                                      </p:cBhvr>
                                      <p:to x="100000" y="100000"/>
                                    </p:animScale>
                                    <p:animScale>
                                      <p:cBhvr>
                                        <p:cTn id="31" dur="26">
                                          <p:stCondLst>
                                            <p:cond delay="1312"/>
                                          </p:stCondLst>
                                        </p:cTn>
                                        <p:tgtEl>
                                          <p:spTgt spid="28675">
                                            <p:txEl>
                                              <p:pRg st="0" end="0"/>
                                            </p:txEl>
                                          </p:spTgt>
                                        </p:tgtEl>
                                      </p:cBhvr>
                                      <p:to x="100000" y="80000"/>
                                    </p:animScale>
                                    <p:animScale>
                                      <p:cBhvr>
                                        <p:cTn id="32" dur="166" decel="50000">
                                          <p:stCondLst>
                                            <p:cond delay="1338"/>
                                          </p:stCondLst>
                                        </p:cTn>
                                        <p:tgtEl>
                                          <p:spTgt spid="28675">
                                            <p:txEl>
                                              <p:pRg st="0" end="0"/>
                                            </p:txEl>
                                          </p:spTgt>
                                        </p:tgtEl>
                                      </p:cBhvr>
                                      <p:to x="100000" y="100000"/>
                                    </p:animScale>
                                    <p:animScale>
                                      <p:cBhvr>
                                        <p:cTn id="33" dur="26">
                                          <p:stCondLst>
                                            <p:cond delay="1642"/>
                                          </p:stCondLst>
                                        </p:cTn>
                                        <p:tgtEl>
                                          <p:spTgt spid="28675">
                                            <p:txEl>
                                              <p:pRg st="0" end="0"/>
                                            </p:txEl>
                                          </p:spTgt>
                                        </p:tgtEl>
                                      </p:cBhvr>
                                      <p:to x="100000" y="90000"/>
                                    </p:animScale>
                                    <p:animScale>
                                      <p:cBhvr>
                                        <p:cTn id="34" dur="166" decel="50000">
                                          <p:stCondLst>
                                            <p:cond delay="1668"/>
                                          </p:stCondLst>
                                        </p:cTn>
                                        <p:tgtEl>
                                          <p:spTgt spid="28675">
                                            <p:txEl>
                                              <p:pRg st="0" end="0"/>
                                            </p:txEl>
                                          </p:spTgt>
                                        </p:tgtEl>
                                      </p:cBhvr>
                                      <p:to x="100000" y="100000"/>
                                    </p:animScale>
                                    <p:animScale>
                                      <p:cBhvr>
                                        <p:cTn id="35" dur="26">
                                          <p:stCondLst>
                                            <p:cond delay="1808"/>
                                          </p:stCondLst>
                                        </p:cTn>
                                        <p:tgtEl>
                                          <p:spTgt spid="28675">
                                            <p:txEl>
                                              <p:pRg st="0" end="0"/>
                                            </p:txEl>
                                          </p:spTgt>
                                        </p:tgtEl>
                                      </p:cBhvr>
                                      <p:to x="100000" y="95000"/>
                                    </p:animScale>
                                    <p:animScale>
                                      <p:cBhvr>
                                        <p:cTn id="36" dur="166" decel="50000">
                                          <p:stCondLst>
                                            <p:cond delay="1834"/>
                                          </p:stCondLst>
                                        </p:cTn>
                                        <p:tgtEl>
                                          <p:spTgt spid="28675">
                                            <p:txEl>
                                              <p:pRg st="0" end="0"/>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8675">
                                            <p:txEl>
                                              <p:pRg st="1" end="1"/>
                                            </p:txEl>
                                          </p:spTgt>
                                        </p:tgtEl>
                                        <p:attrNameLst>
                                          <p:attrName>style.visibility</p:attrName>
                                        </p:attrNameLst>
                                      </p:cBhvr>
                                      <p:to>
                                        <p:strVal val="visible"/>
                                      </p:to>
                                    </p:set>
                                    <p:animEffect transition="in" filter="wipe(down)">
                                      <p:cBhvr>
                                        <p:cTn id="39" dur="580">
                                          <p:stCondLst>
                                            <p:cond delay="0"/>
                                          </p:stCondLst>
                                        </p:cTn>
                                        <p:tgtEl>
                                          <p:spTgt spid="28675">
                                            <p:txEl>
                                              <p:pRg st="1" end="1"/>
                                            </p:txEl>
                                          </p:spTgt>
                                        </p:tgtEl>
                                      </p:cBhvr>
                                    </p:animEffect>
                                    <p:anim calcmode="lin" valueType="num">
                                      <p:cBhvr>
                                        <p:cTn id="40" dur="1822" tmFilter="0,0; 0.14,0.36; 0.43,0.73; 0.71,0.91; 1.0,1.0">
                                          <p:stCondLst>
                                            <p:cond delay="0"/>
                                          </p:stCondLst>
                                        </p:cTn>
                                        <p:tgtEl>
                                          <p:spTgt spid="28675">
                                            <p:txEl>
                                              <p:pRg st="1" end="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8675">
                                            <p:txEl>
                                              <p:pRg st="1" end="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8675">
                                            <p:txEl>
                                              <p:pRg st="1" end="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8675">
                                            <p:txEl>
                                              <p:pRg st="1" end="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8675">
                                            <p:txEl>
                                              <p:pRg st="1" end="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8675">
                                            <p:txEl>
                                              <p:pRg st="1" end="1"/>
                                            </p:txEl>
                                          </p:spTgt>
                                        </p:tgtEl>
                                      </p:cBhvr>
                                      <p:to x="100000" y="60000"/>
                                    </p:animScale>
                                    <p:animScale>
                                      <p:cBhvr>
                                        <p:cTn id="46" dur="166" decel="50000">
                                          <p:stCondLst>
                                            <p:cond delay="676"/>
                                          </p:stCondLst>
                                        </p:cTn>
                                        <p:tgtEl>
                                          <p:spTgt spid="28675">
                                            <p:txEl>
                                              <p:pRg st="1" end="1"/>
                                            </p:txEl>
                                          </p:spTgt>
                                        </p:tgtEl>
                                      </p:cBhvr>
                                      <p:to x="100000" y="100000"/>
                                    </p:animScale>
                                    <p:animScale>
                                      <p:cBhvr>
                                        <p:cTn id="47" dur="26">
                                          <p:stCondLst>
                                            <p:cond delay="1312"/>
                                          </p:stCondLst>
                                        </p:cTn>
                                        <p:tgtEl>
                                          <p:spTgt spid="28675">
                                            <p:txEl>
                                              <p:pRg st="1" end="1"/>
                                            </p:txEl>
                                          </p:spTgt>
                                        </p:tgtEl>
                                      </p:cBhvr>
                                      <p:to x="100000" y="80000"/>
                                    </p:animScale>
                                    <p:animScale>
                                      <p:cBhvr>
                                        <p:cTn id="48" dur="166" decel="50000">
                                          <p:stCondLst>
                                            <p:cond delay="1338"/>
                                          </p:stCondLst>
                                        </p:cTn>
                                        <p:tgtEl>
                                          <p:spTgt spid="28675">
                                            <p:txEl>
                                              <p:pRg st="1" end="1"/>
                                            </p:txEl>
                                          </p:spTgt>
                                        </p:tgtEl>
                                      </p:cBhvr>
                                      <p:to x="100000" y="100000"/>
                                    </p:animScale>
                                    <p:animScale>
                                      <p:cBhvr>
                                        <p:cTn id="49" dur="26">
                                          <p:stCondLst>
                                            <p:cond delay="1642"/>
                                          </p:stCondLst>
                                        </p:cTn>
                                        <p:tgtEl>
                                          <p:spTgt spid="28675">
                                            <p:txEl>
                                              <p:pRg st="1" end="1"/>
                                            </p:txEl>
                                          </p:spTgt>
                                        </p:tgtEl>
                                      </p:cBhvr>
                                      <p:to x="100000" y="90000"/>
                                    </p:animScale>
                                    <p:animScale>
                                      <p:cBhvr>
                                        <p:cTn id="50" dur="166" decel="50000">
                                          <p:stCondLst>
                                            <p:cond delay="1668"/>
                                          </p:stCondLst>
                                        </p:cTn>
                                        <p:tgtEl>
                                          <p:spTgt spid="28675">
                                            <p:txEl>
                                              <p:pRg st="1" end="1"/>
                                            </p:txEl>
                                          </p:spTgt>
                                        </p:tgtEl>
                                      </p:cBhvr>
                                      <p:to x="100000" y="100000"/>
                                    </p:animScale>
                                    <p:animScale>
                                      <p:cBhvr>
                                        <p:cTn id="51" dur="26">
                                          <p:stCondLst>
                                            <p:cond delay="1808"/>
                                          </p:stCondLst>
                                        </p:cTn>
                                        <p:tgtEl>
                                          <p:spTgt spid="28675">
                                            <p:txEl>
                                              <p:pRg st="1" end="1"/>
                                            </p:txEl>
                                          </p:spTgt>
                                        </p:tgtEl>
                                      </p:cBhvr>
                                      <p:to x="100000" y="95000"/>
                                    </p:animScale>
                                    <p:animScale>
                                      <p:cBhvr>
                                        <p:cTn id="52" dur="166" decel="50000">
                                          <p:stCondLst>
                                            <p:cond delay="1834"/>
                                          </p:stCondLst>
                                        </p:cTn>
                                        <p:tgtEl>
                                          <p:spTgt spid="28675">
                                            <p:txEl>
                                              <p:pRg st="1" end="1"/>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8675">
                                            <p:txEl>
                                              <p:pRg st="2" end="2"/>
                                            </p:txEl>
                                          </p:spTgt>
                                        </p:tgtEl>
                                        <p:attrNameLst>
                                          <p:attrName>style.visibility</p:attrName>
                                        </p:attrNameLst>
                                      </p:cBhvr>
                                      <p:to>
                                        <p:strVal val="visible"/>
                                      </p:to>
                                    </p:set>
                                    <p:animEffect transition="in" filter="wipe(down)">
                                      <p:cBhvr>
                                        <p:cTn id="55" dur="580">
                                          <p:stCondLst>
                                            <p:cond delay="0"/>
                                          </p:stCondLst>
                                        </p:cTn>
                                        <p:tgtEl>
                                          <p:spTgt spid="28675">
                                            <p:txEl>
                                              <p:pRg st="2" end="2"/>
                                            </p:txEl>
                                          </p:spTgt>
                                        </p:tgtEl>
                                      </p:cBhvr>
                                    </p:animEffect>
                                    <p:anim calcmode="lin" valueType="num">
                                      <p:cBhvr>
                                        <p:cTn id="56" dur="1822" tmFilter="0,0; 0.14,0.36; 0.43,0.73; 0.71,0.91; 1.0,1.0">
                                          <p:stCondLst>
                                            <p:cond delay="0"/>
                                          </p:stCondLst>
                                        </p:cTn>
                                        <p:tgtEl>
                                          <p:spTgt spid="28675">
                                            <p:txEl>
                                              <p:pRg st="2" end="2"/>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8675">
                                            <p:txEl>
                                              <p:pRg st="2" end="2"/>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8675">
                                            <p:txEl>
                                              <p:pRg st="2" end="2"/>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8675">
                                            <p:txEl>
                                              <p:pRg st="2" end="2"/>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8675">
                                            <p:txEl>
                                              <p:pRg st="2" end="2"/>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8675">
                                            <p:txEl>
                                              <p:pRg st="2" end="2"/>
                                            </p:txEl>
                                          </p:spTgt>
                                        </p:tgtEl>
                                      </p:cBhvr>
                                      <p:to x="100000" y="60000"/>
                                    </p:animScale>
                                    <p:animScale>
                                      <p:cBhvr>
                                        <p:cTn id="62" dur="166" decel="50000">
                                          <p:stCondLst>
                                            <p:cond delay="676"/>
                                          </p:stCondLst>
                                        </p:cTn>
                                        <p:tgtEl>
                                          <p:spTgt spid="28675">
                                            <p:txEl>
                                              <p:pRg st="2" end="2"/>
                                            </p:txEl>
                                          </p:spTgt>
                                        </p:tgtEl>
                                      </p:cBhvr>
                                      <p:to x="100000" y="100000"/>
                                    </p:animScale>
                                    <p:animScale>
                                      <p:cBhvr>
                                        <p:cTn id="63" dur="26">
                                          <p:stCondLst>
                                            <p:cond delay="1312"/>
                                          </p:stCondLst>
                                        </p:cTn>
                                        <p:tgtEl>
                                          <p:spTgt spid="28675">
                                            <p:txEl>
                                              <p:pRg st="2" end="2"/>
                                            </p:txEl>
                                          </p:spTgt>
                                        </p:tgtEl>
                                      </p:cBhvr>
                                      <p:to x="100000" y="80000"/>
                                    </p:animScale>
                                    <p:animScale>
                                      <p:cBhvr>
                                        <p:cTn id="64" dur="166" decel="50000">
                                          <p:stCondLst>
                                            <p:cond delay="1338"/>
                                          </p:stCondLst>
                                        </p:cTn>
                                        <p:tgtEl>
                                          <p:spTgt spid="28675">
                                            <p:txEl>
                                              <p:pRg st="2" end="2"/>
                                            </p:txEl>
                                          </p:spTgt>
                                        </p:tgtEl>
                                      </p:cBhvr>
                                      <p:to x="100000" y="100000"/>
                                    </p:animScale>
                                    <p:animScale>
                                      <p:cBhvr>
                                        <p:cTn id="65" dur="26">
                                          <p:stCondLst>
                                            <p:cond delay="1642"/>
                                          </p:stCondLst>
                                        </p:cTn>
                                        <p:tgtEl>
                                          <p:spTgt spid="28675">
                                            <p:txEl>
                                              <p:pRg st="2" end="2"/>
                                            </p:txEl>
                                          </p:spTgt>
                                        </p:tgtEl>
                                      </p:cBhvr>
                                      <p:to x="100000" y="90000"/>
                                    </p:animScale>
                                    <p:animScale>
                                      <p:cBhvr>
                                        <p:cTn id="66" dur="166" decel="50000">
                                          <p:stCondLst>
                                            <p:cond delay="1668"/>
                                          </p:stCondLst>
                                        </p:cTn>
                                        <p:tgtEl>
                                          <p:spTgt spid="28675">
                                            <p:txEl>
                                              <p:pRg st="2" end="2"/>
                                            </p:txEl>
                                          </p:spTgt>
                                        </p:tgtEl>
                                      </p:cBhvr>
                                      <p:to x="100000" y="100000"/>
                                    </p:animScale>
                                    <p:animScale>
                                      <p:cBhvr>
                                        <p:cTn id="67" dur="26">
                                          <p:stCondLst>
                                            <p:cond delay="1808"/>
                                          </p:stCondLst>
                                        </p:cTn>
                                        <p:tgtEl>
                                          <p:spTgt spid="28675">
                                            <p:txEl>
                                              <p:pRg st="2" end="2"/>
                                            </p:txEl>
                                          </p:spTgt>
                                        </p:tgtEl>
                                      </p:cBhvr>
                                      <p:to x="100000" y="95000"/>
                                    </p:animScale>
                                    <p:animScale>
                                      <p:cBhvr>
                                        <p:cTn id="68" dur="166" decel="50000">
                                          <p:stCondLst>
                                            <p:cond delay="1834"/>
                                          </p:stCondLst>
                                        </p:cTn>
                                        <p:tgtEl>
                                          <p:spTgt spid="28675">
                                            <p:txEl>
                                              <p:pRg st="2" end="2"/>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8675">
                                            <p:txEl>
                                              <p:pRg st="3" end="3"/>
                                            </p:txEl>
                                          </p:spTgt>
                                        </p:tgtEl>
                                        <p:attrNameLst>
                                          <p:attrName>style.visibility</p:attrName>
                                        </p:attrNameLst>
                                      </p:cBhvr>
                                      <p:to>
                                        <p:strVal val="visible"/>
                                      </p:to>
                                    </p:set>
                                    <p:animEffect transition="in" filter="wipe(down)">
                                      <p:cBhvr>
                                        <p:cTn id="71" dur="580">
                                          <p:stCondLst>
                                            <p:cond delay="0"/>
                                          </p:stCondLst>
                                        </p:cTn>
                                        <p:tgtEl>
                                          <p:spTgt spid="28675">
                                            <p:txEl>
                                              <p:pRg st="3" end="3"/>
                                            </p:txEl>
                                          </p:spTgt>
                                        </p:tgtEl>
                                      </p:cBhvr>
                                    </p:animEffect>
                                    <p:anim calcmode="lin" valueType="num">
                                      <p:cBhvr>
                                        <p:cTn id="72" dur="1822" tmFilter="0,0; 0.14,0.36; 0.43,0.73; 0.71,0.91; 1.0,1.0">
                                          <p:stCondLst>
                                            <p:cond delay="0"/>
                                          </p:stCondLst>
                                        </p:cTn>
                                        <p:tgtEl>
                                          <p:spTgt spid="28675">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8675">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8675">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8675">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8675">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8675">
                                            <p:txEl>
                                              <p:pRg st="3" end="3"/>
                                            </p:txEl>
                                          </p:spTgt>
                                        </p:tgtEl>
                                      </p:cBhvr>
                                      <p:to x="100000" y="60000"/>
                                    </p:animScale>
                                    <p:animScale>
                                      <p:cBhvr>
                                        <p:cTn id="78" dur="166" decel="50000">
                                          <p:stCondLst>
                                            <p:cond delay="676"/>
                                          </p:stCondLst>
                                        </p:cTn>
                                        <p:tgtEl>
                                          <p:spTgt spid="28675">
                                            <p:txEl>
                                              <p:pRg st="3" end="3"/>
                                            </p:txEl>
                                          </p:spTgt>
                                        </p:tgtEl>
                                      </p:cBhvr>
                                      <p:to x="100000" y="100000"/>
                                    </p:animScale>
                                    <p:animScale>
                                      <p:cBhvr>
                                        <p:cTn id="79" dur="26">
                                          <p:stCondLst>
                                            <p:cond delay="1312"/>
                                          </p:stCondLst>
                                        </p:cTn>
                                        <p:tgtEl>
                                          <p:spTgt spid="28675">
                                            <p:txEl>
                                              <p:pRg st="3" end="3"/>
                                            </p:txEl>
                                          </p:spTgt>
                                        </p:tgtEl>
                                      </p:cBhvr>
                                      <p:to x="100000" y="80000"/>
                                    </p:animScale>
                                    <p:animScale>
                                      <p:cBhvr>
                                        <p:cTn id="80" dur="166" decel="50000">
                                          <p:stCondLst>
                                            <p:cond delay="1338"/>
                                          </p:stCondLst>
                                        </p:cTn>
                                        <p:tgtEl>
                                          <p:spTgt spid="28675">
                                            <p:txEl>
                                              <p:pRg st="3" end="3"/>
                                            </p:txEl>
                                          </p:spTgt>
                                        </p:tgtEl>
                                      </p:cBhvr>
                                      <p:to x="100000" y="100000"/>
                                    </p:animScale>
                                    <p:animScale>
                                      <p:cBhvr>
                                        <p:cTn id="81" dur="26">
                                          <p:stCondLst>
                                            <p:cond delay="1642"/>
                                          </p:stCondLst>
                                        </p:cTn>
                                        <p:tgtEl>
                                          <p:spTgt spid="28675">
                                            <p:txEl>
                                              <p:pRg st="3" end="3"/>
                                            </p:txEl>
                                          </p:spTgt>
                                        </p:tgtEl>
                                      </p:cBhvr>
                                      <p:to x="100000" y="90000"/>
                                    </p:animScale>
                                    <p:animScale>
                                      <p:cBhvr>
                                        <p:cTn id="82" dur="166" decel="50000">
                                          <p:stCondLst>
                                            <p:cond delay="1668"/>
                                          </p:stCondLst>
                                        </p:cTn>
                                        <p:tgtEl>
                                          <p:spTgt spid="28675">
                                            <p:txEl>
                                              <p:pRg st="3" end="3"/>
                                            </p:txEl>
                                          </p:spTgt>
                                        </p:tgtEl>
                                      </p:cBhvr>
                                      <p:to x="100000" y="100000"/>
                                    </p:animScale>
                                    <p:animScale>
                                      <p:cBhvr>
                                        <p:cTn id="83" dur="26">
                                          <p:stCondLst>
                                            <p:cond delay="1808"/>
                                          </p:stCondLst>
                                        </p:cTn>
                                        <p:tgtEl>
                                          <p:spTgt spid="28675">
                                            <p:txEl>
                                              <p:pRg st="3" end="3"/>
                                            </p:txEl>
                                          </p:spTgt>
                                        </p:tgtEl>
                                      </p:cBhvr>
                                      <p:to x="100000" y="95000"/>
                                    </p:animScale>
                                    <p:animScale>
                                      <p:cBhvr>
                                        <p:cTn id="84" dur="166" decel="50000">
                                          <p:stCondLst>
                                            <p:cond delay="1834"/>
                                          </p:stCondLst>
                                        </p:cTn>
                                        <p:tgtEl>
                                          <p:spTgt spid="28675">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286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sz="quarter" idx="4294967295"/>
          </p:nvPr>
        </p:nvSpPr>
        <p:spPr>
          <a:xfrm>
            <a:off x="381000" y="-609600"/>
            <a:ext cx="8229600" cy="1736725"/>
          </a:xfrm>
        </p:spPr>
        <p:txBody>
          <a:bodyPr/>
          <a:lstStyle/>
          <a:p>
            <a:pPr>
              <a:defRPr/>
            </a:pPr>
            <a:r>
              <a:rPr lang="en-US" b="1" u="sng" dirty="0" smtClean="0"/>
              <a:t>Ukraine</a:t>
            </a:r>
            <a:endParaRPr lang="en-US" b="1" u="sng" dirty="0"/>
          </a:p>
        </p:txBody>
      </p:sp>
      <p:sp>
        <p:nvSpPr>
          <p:cNvPr id="29699" name="Subtitle 2"/>
          <p:cNvSpPr>
            <a:spLocks noGrp="1"/>
          </p:cNvSpPr>
          <p:nvPr>
            <p:ph type="subTitle" sz="quarter" idx="4294967295"/>
          </p:nvPr>
        </p:nvSpPr>
        <p:spPr>
          <a:xfrm>
            <a:off x="1219200" y="685800"/>
            <a:ext cx="7162800" cy="1752600"/>
          </a:xfrm>
        </p:spPr>
        <p:txBody>
          <a:bodyPr/>
          <a:lstStyle/>
          <a:p>
            <a:pPr marL="0" indent="0">
              <a:buFontTx/>
              <a:buNone/>
            </a:pPr>
            <a:r>
              <a:rPr lang="en-US" b="1" smtClean="0"/>
              <a:t>The Chernobyl Nuclear Power Plant</a:t>
            </a:r>
          </a:p>
        </p:txBody>
      </p:sp>
      <p:pic>
        <p:nvPicPr>
          <p:cNvPr id="29700" name="Picture 5" descr="http://gtm-media.discoveryeducation.com/videos/imagelibrary/web/EF6DDED2-D53E-48B6-3F6B4F889C8A526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902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 calcmode="lin" valueType="num">
                                      <p:cBhvr additive="base">
                                        <p:cTn id="11"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9700"/>
                                        </p:tgtEl>
                                        <p:attrNameLst>
                                          <p:attrName>style.visibility</p:attrName>
                                        </p:attrNameLst>
                                      </p:cBhvr>
                                      <p:to>
                                        <p:strVal val="visible"/>
                                      </p:to>
                                    </p:set>
                                    <p:anim calcmode="lin" valueType="num">
                                      <p:cBhvr additive="base">
                                        <p:cTn id="15" dur="500" fill="hold"/>
                                        <p:tgtEl>
                                          <p:spTgt spid="29700"/>
                                        </p:tgtEl>
                                        <p:attrNameLst>
                                          <p:attrName>ppt_x</p:attrName>
                                        </p:attrNameLst>
                                      </p:cBhvr>
                                      <p:tavLst>
                                        <p:tav tm="0">
                                          <p:val>
                                            <p:strVal val="#ppt_x"/>
                                          </p:val>
                                        </p:tav>
                                        <p:tav tm="100000">
                                          <p:val>
                                            <p:strVal val="#ppt_x"/>
                                          </p:val>
                                        </p:tav>
                                      </p:tavLst>
                                    </p:anim>
                                    <p:anim calcmode="lin" valueType="num">
                                      <p:cBhvr additive="base">
                                        <p:cTn id="16"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381000" y="-228600"/>
            <a:ext cx="8229600" cy="1143000"/>
          </a:xfrm>
        </p:spPr>
        <p:txBody>
          <a:bodyPr/>
          <a:lstStyle/>
          <a:p>
            <a:pPr eaLnBrk="1" hangingPunct="1">
              <a:defRPr/>
            </a:pPr>
            <a:r>
              <a:rPr lang="en-US" u="sng" dirty="0" smtClean="0">
                <a:solidFill>
                  <a:srgbClr val="FFFF00"/>
                </a:solidFill>
              </a:rPr>
              <a:t>Ukraine</a:t>
            </a:r>
          </a:p>
        </p:txBody>
      </p:sp>
      <p:sp>
        <p:nvSpPr>
          <p:cNvPr id="35843" name="Rectangle 3"/>
          <p:cNvSpPr>
            <a:spLocks noGrp="1" noChangeArrowheads="1"/>
          </p:cNvSpPr>
          <p:nvPr>
            <p:ph type="body" idx="4294967295"/>
          </p:nvPr>
        </p:nvSpPr>
        <p:spPr>
          <a:xfrm>
            <a:off x="0" y="762000"/>
            <a:ext cx="9144000" cy="4495800"/>
          </a:xfrm>
        </p:spPr>
        <p:txBody>
          <a:bodyPr/>
          <a:lstStyle/>
          <a:p>
            <a:pPr algn="ctr" eaLnBrk="1" hangingPunct="1">
              <a:buFontTx/>
              <a:buNone/>
            </a:pPr>
            <a:r>
              <a:rPr lang="en-US" dirty="0" smtClean="0">
                <a:solidFill>
                  <a:srgbClr val="00B0F0"/>
                </a:solidFill>
              </a:rPr>
              <a:t>The Chernobyl Nuclear Power Plant Disaster</a:t>
            </a:r>
          </a:p>
          <a:p>
            <a:pPr eaLnBrk="1" hangingPunct="1"/>
            <a:r>
              <a:rPr lang="en-US" dirty="0" smtClean="0">
                <a:solidFill>
                  <a:srgbClr val="FFC000"/>
                </a:solidFill>
              </a:rPr>
              <a:t>In 1986, the USSR generated 10% of the world’s nuclear power.</a:t>
            </a:r>
          </a:p>
          <a:p>
            <a:pPr eaLnBrk="1" hangingPunct="1"/>
            <a:r>
              <a:rPr lang="en-US" dirty="0" smtClean="0">
                <a:solidFill>
                  <a:srgbClr val="00FF00"/>
                </a:solidFill>
              </a:rPr>
              <a:t>Chernobyl exploded on April 26, 1986</a:t>
            </a:r>
          </a:p>
          <a:p>
            <a:pPr eaLnBrk="1" hangingPunct="1"/>
            <a:r>
              <a:rPr lang="en-US" dirty="0" smtClean="0">
                <a:solidFill>
                  <a:srgbClr val="FF0000"/>
                </a:solidFill>
              </a:rPr>
              <a:t>200,000 people evacuated to decrease exposure to radiation</a:t>
            </a:r>
          </a:p>
          <a:p>
            <a:pPr eaLnBrk="1" hangingPunct="1"/>
            <a:endParaRPr lang="en-US" dirty="0" smtClean="0">
              <a:solidFill>
                <a:srgbClr val="00FF00"/>
              </a:solidFill>
            </a:endParaRPr>
          </a:p>
        </p:txBody>
      </p:sp>
      <p:pic>
        <p:nvPicPr>
          <p:cNvPr id="2050" name="Picture 2" descr="C:\Users\e200601264\AppData\Local\Microsoft\Windows\Temporary Internet Files\Content.IE5\MIMADLXN\MC90005628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0334" y="3886201"/>
            <a:ext cx="3867466" cy="2971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200601264\AppData\Local\Microsoft\Windows\Temporary Internet Files\Content.IE5\MIMADLXN\MC9002859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997445"/>
            <a:ext cx="2590800" cy="28605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e200601264\AppData\Local\Microsoft\Windows\Temporary Internet Files\Content.IE5\C8Q7O41F\MM900282797[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997445"/>
            <a:ext cx="2627945" cy="2860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0125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down)">
                                      <p:cBhvr>
                                        <p:cTn id="7" dur="580">
                                          <p:stCondLst>
                                            <p:cond delay="0"/>
                                          </p:stCondLst>
                                        </p:cTn>
                                        <p:tgtEl>
                                          <p:spTgt spid="35843">
                                            <p:txEl>
                                              <p:pRg st="0" end="0"/>
                                            </p:txEl>
                                          </p:spTgt>
                                        </p:tgtEl>
                                      </p:cBhvr>
                                    </p:animEffect>
                                    <p:anim calcmode="lin" valueType="num">
                                      <p:cBhvr>
                                        <p:cTn id="8" dur="1822" tmFilter="0,0; 0.14,0.36; 0.43,0.73; 0.71,0.91; 1.0,1.0">
                                          <p:stCondLst>
                                            <p:cond delay="0"/>
                                          </p:stCondLst>
                                        </p:cTn>
                                        <p:tgtEl>
                                          <p:spTgt spid="3584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84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84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84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5843">
                                            <p:txEl>
                                              <p:pRg st="0" end="0"/>
                                            </p:txEl>
                                          </p:spTgt>
                                        </p:tgtEl>
                                      </p:cBhvr>
                                      <p:to x="100000" y="60000"/>
                                    </p:animScale>
                                    <p:animScale>
                                      <p:cBhvr>
                                        <p:cTn id="14" dur="166" decel="50000">
                                          <p:stCondLst>
                                            <p:cond delay="676"/>
                                          </p:stCondLst>
                                        </p:cTn>
                                        <p:tgtEl>
                                          <p:spTgt spid="35843">
                                            <p:txEl>
                                              <p:pRg st="0" end="0"/>
                                            </p:txEl>
                                          </p:spTgt>
                                        </p:tgtEl>
                                      </p:cBhvr>
                                      <p:to x="100000" y="100000"/>
                                    </p:animScale>
                                    <p:animScale>
                                      <p:cBhvr>
                                        <p:cTn id="15" dur="26">
                                          <p:stCondLst>
                                            <p:cond delay="1312"/>
                                          </p:stCondLst>
                                        </p:cTn>
                                        <p:tgtEl>
                                          <p:spTgt spid="35843">
                                            <p:txEl>
                                              <p:pRg st="0" end="0"/>
                                            </p:txEl>
                                          </p:spTgt>
                                        </p:tgtEl>
                                      </p:cBhvr>
                                      <p:to x="100000" y="80000"/>
                                    </p:animScale>
                                    <p:animScale>
                                      <p:cBhvr>
                                        <p:cTn id="16" dur="166" decel="50000">
                                          <p:stCondLst>
                                            <p:cond delay="1338"/>
                                          </p:stCondLst>
                                        </p:cTn>
                                        <p:tgtEl>
                                          <p:spTgt spid="35843">
                                            <p:txEl>
                                              <p:pRg st="0" end="0"/>
                                            </p:txEl>
                                          </p:spTgt>
                                        </p:tgtEl>
                                      </p:cBhvr>
                                      <p:to x="100000" y="100000"/>
                                    </p:animScale>
                                    <p:animScale>
                                      <p:cBhvr>
                                        <p:cTn id="17" dur="26">
                                          <p:stCondLst>
                                            <p:cond delay="1642"/>
                                          </p:stCondLst>
                                        </p:cTn>
                                        <p:tgtEl>
                                          <p:spTgt spid="35843">
                                            <p:txEl>
                                              <p:pRg st="0" end="0"/>
                                            </p:txEl>
                                          </p:spTgt>
                                        </p:tgtEl>
                                      </p:cBhvr>
                                      <p:to x="100000" y="90000"/>
                                    </p:animScale>
                                    <p:animScale>
                                      <p:cBhvr>
                                        <p:cTn id="18" dur="166" decel="50000">
                                          <p:stCondLst>
                                            <p:cond delay="1668"/>
                                          </p:stCondLst>
                                        </p:cTn>
                                        <p:tgtEl>
                                          <p:spTgt spid="35843">
                                            <p:txEl>
                                              <p:pRg st="0" end="0"/>
                                            </p:txEl>
                                          </p:spTgt>
                                        </p:tgtEl>
                                      </p:cBhvr>
                                      <p:to x="100000" y="100000"/>
                                    </p:animScale>
                                    <p:animScale>
                                      <p:cBhvr>
                                        <p:cTn id="19" dur="26">
                                          <p:stCondLst>
                                            <p:cond delay="1808"/>
                                          </p:stCondLst>
                                        </p:cTn>
                                        <p:tgtEl>
                                          <p:spTgt spid="35843">
                                            <p:txEl>
                                              <p:pRg st="0" end="0"/>
                                            </p:txEl>
                                          </p:spTgt>
                                        </p:tgtEl>
                                      </p:cBhvr>
                                      <p:to x="100000" y="95000"/>
                                    </p:animScale>
                                    <p:animScale>
                                      <p:cBhvr>
                                        <p:cTn id="20" dur="166" decel="50000">
                                          <p:stCondLst>
                                            <p:cond delay="1834"/>
                                          </p:stCondLst>
                                        </p:cTn>
                                        <p:tgtEl>
                                          <p:spTgt spid="3584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5843">
                                            <p:txEl>
                                              <p:pRg st="1" end="1"/>
                                            </p:txEl>
                                          </p:spTgt>
                                        </p:tgtEl>
                                        <p:attrNameLst>
                                          <p:attrName>style.visibility</p:attrName>
                                        </p:attrNameLst>
                                      </p:cBhvr>
                                      <p:to>
                                        <p:strVal val="visible"/>
                                      </p:to>
                                    </p:set>
                                    <p:animEffect transition="in" filter="wipe(down)">
                                      <p:cBhvr>
                                        <p:cTn id="23" dur="580">
                                          <p:stCondLst>
                                            <p:cond delay="0"/>
                                          </p:stCondLst>
                                        </p:cTn>
                                        <p:tgtEl>
                                          <p:spTgt spid="35843">
                                            <p:txEl>
                                              <p:pRg st="1" end="1"/>
                                            </p:txEl>
                                          </p:spTgt>
                                        </p:tgtEl>
                                      </p:cBhvr>
                                    </p:animEffect>
                                    <p:anim calcmode="lin" valueType="num">
                                      <p:cBhvr>
                                        <p:cTn id="24" dur="1822" tmFilter="0,0; 0.14,0.36; 0.43,0.73; 0.71,0.91; 1.0,1.0">
                                          <p:stCondLst>
                                            <p:cond delay="0"/>
                                          </p:stCondLst>
                                        </p:cTn>
                                        <p:tgtEl>
                                          <p:spTgt spid="3584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584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584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584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584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5843">
                                            <p:txEl>
                                              <p:pRg st="1" end="1"/>
                                            </p:txEl>
                                          </p:spTgt>
                                        </p:tgtEl>
                                      </p:cBhvr>
                                      <p:to x="100000" y="60000"/>
                                    </p:animScale>
                                    <p:animScale>
                                      <p:cBhvr>
                                        <p:cTn id="30" dur="166" decel="50000">
                                          <p:stCondLst>
                                            <p:cond delay="676"/>
                                          </p:stCondLst>
                                        </p:cTn>
                                        <p:tgtEl>
                                          <p:spTgt spid="35843">
                                            <p:txEl>
                                              <p:pRg st="1" end="1"/>
                                            </p:txEl>
                                          </p:spTgt>
                                        </p:tgtEl>
                                      </p:cBhvr>
                                      <p:to x="100000" y="100000"/>
                                    </p:animScale>
                                    <p:animScale>
                                      <p:cBhvr>
                                        <p:cTn id="31" dur="26">
                                          <p:stCondLst>
                                            <p:cond delay="1312"/>
                                          </p:stCondLst>
                                        </p:cTn>
                                        <p:tgtEl>
                                          <p:spTgt spid="35843">
                                            <p:txEl>
                                              <p:pRg st="1" end="1"/>
                                            </p:txEl>
                                          </p:spTgt>
                                        </p:tgtEl>
                                      </p:cBhvr>
                                      <p:to x="100000" y="80000"/>
                                    </p:animScale>
                                    <p:animScale>
                                      <p:cBhvr>
                                        <p:cTn id="32" dur="166" decel="50000">
                                          <p:stCondLst>
                                            <p:cond delay="1338"/>
                                          </p:stCondLst>
                                        </p:cTn>
                                        <p:tgtEl>
                                          <p:spTgt spid="35843">
                                            <p:txEl>
                                              <p:pRg st="1" end="1"/>
                                            </p:txEl>
                                          </p:spTgt>
                                        </p:tgtEl>
                                      </p:cBhvr>
                                      <p:to x="100000" y="100000"/>
                                    </p:animScale>
                                    <p:animScale>
                                      <p:cBhvr>
                                        <p:cTn id="33" dur="26">
                                          <p:stCondLst>
                                            <p:cond delay="1642"/>
                                          </p:stCondLst>
                                        </p:cTn>
                                        <p:tgtEl>
                                          <p:spTgt spid="35843">
                                            <p:txEl>
                                              <p:pRg st="1" end="1"/>
                                            </p:txEl>
                                          </p:spTgt>
                                        </p:tgtEl>
                                      </p:cBhvr>
                                      <p:to x="100000" y="90000"/>
                                    </p:animScale>
                                    <p:animScale>
                                      <p:cBhvr>
                                        <p:cTn id="34" dur="166" decel="50000">
                                          <p:stCondLst>
                                            <p:cond delay="1668"/>
                                          </p:stCondLst>
                                        </p:cTn>
                                        <p:tgtEl>
                                          <p:spTgt spid="35843">
                                            <p:txEl>
                                              <p:pRg st="1" end="1"/>
                                            </p:txEl>
                                          </p:spTgt>
                                        </p:tgtEl>
                                      </p:cBhvr>
                                      <p:to x="100000" y="100000"/>
                                    </p:animScale>
                                    <p:animScale>
                                      <p:cBhvr>
                                        <p:cTn id="35" dur="26">
                                          <p:stCondLst>
                                            <p:cond delay="1808"/>
                                          </p:stCondLst>
                                        </p:cTn>
                                        <p:tgtEl>
                                          <p:spTgt spid="35843">
                                            <p:txEl>
                                              <p:pRg st="1" end="1"/>
                                            </p:txEl>
                                          </p:spTgt>
                                        </p:tgtEl>
                                      </p:cBhvr>
                                      <p:to x="100000" y="95000"/>
                                    </p:animScale>
                                    <p:animScale>
                                      <p:cBhvr>
                                        <p:cTn id="36" dur="166" decel="50000">
                                          <p:stCondLst>
                                            <p:cond delay="1834"/>
                                          </p:stCondLst>
                                        </p:cTn>
                                        <p:tgtEl>
                                          <p:spTgt spid="3584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5843">
                                            <p:txEl>
                                              <p:pRg st="2" end="2"/>
                                            </p:txEl>
                                          </p:spTgt>
                                        </p:tgtEl>
                                        <p:attrNameLst>
                                          <p:attrName>style.visibility</p:attrName>
                                        </p:attrNameLst>
                                      </p:cBhvr>
                                      <p:to>
                                        <p:strVal val="visible"/>
                                      </p:to>
                                    </p:set>
                                    <p:animEffect transition="in" filter="wipe(down)">
                                      <p:cBhvr>
                                        <p:cTn id="39" dur="580">
                                          <p:stCondLst>
                                            <p:cond delay="0"/>
                                          </p:stCondLst>
                                        </p:cTn>
                                        <p:tgtEl>
                                          <p:spTgt spid="35843">
                                            <p:txEl>
                                              <p:pRg st="2" end="2"/>
                                            </p:txEl>
                                          </p:spTgt>
                                        </p:tgtEl>
                                      </p:cBhvr>
                                    </p:animEffect>
                                    <p:anim calcmode="lin" valueType="num">
                                      <p:cBhvr>
                                        <p:cTn id="40" dur="1822" tmFilter="0,0; 0.14,0.36; 0.43,0.73; 0.71,0.91; 1.0,1.0">
                                          <p:stCondLst>
                                            <p:cond delay="0"/>
                                          </p:stCondLst>
                                        </p:cTn>
                                        <p:tgtEl>
                                          <p:spTgt spid="3584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584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584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584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584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5843">
                                            <p:txEl>
                                              <p:pRg st="2" end="2"/>
                                            </p:txEl>
                                          </p:spTgt>
                                        </p:tgtEl>
                                      </p:cBhvr>
                                      <p:to x="100000" y="60000"/>
                                    </p:animScale>
                                    <p:animScale>
                                      <p:cBhvr>
                                        <p:cTn id="46" dur="166" decel="50000">
                                          <p:stCondLst>
                                            <p:cond delay="676"/>
                                          </p:stCondLst>
                                        </p:cTn>
                                        <p:tgtEl>
                                          <p:spTgt spid="35843">
                                            <p:txEl>
                                              <p:pRg st="2" end="2"/>
                                            </p:txEl>
                                          </p:spTgt>
                                        </p:tgtEl>
                                      </p:cBhvr>
                                      <p:to x="100000" y="100000"/>
                                    </p:animScale>
                                    <p:animScale>
                                      <p:cBhvr>
                                        <p:cTn id="47" dur="26">
                                          <p:stCondLst>
                                            <p:cond delay="1312"/>
                                          </p:stCondLst>
                                        </p:cTn>
                                        <p:tgtEl>
                                          <p:spTgt spid="35843">
                                            <p:txEl>
                                              <p:pRg st="2" end="2"/>
                                            </p:txEl>
                                          </p:spTgt>
                                        </p:tgtEl>
                                      </p:cBhvr>
                                      <p:to x="100000" y="80000"/>
                                    </p:animScale>
                                    <p:animScale>
                                      <p:cBhvr>
                                        <p:cTn id="48" dur="166" decel="50000">
                                          <p:stCondLst>
                                            <p:cond delay="1338"/>
                                          </p:stCondLst>
                                        </p:cTn>
                                        <p:tgtEl>
                                          <p:spTgt spid="35843">
                                            <p:txEl>
                                              <p:pRg st="2" end="2"/>
                                            </p:txEl>
                                          </p:spTgt>
                                        </p:tgtEl>
                                      </p:cBhvr>
                                      <p:to x="100000" y="100000"/>
                                    </p:animScale>
                                    <p:animScale>
                                      <p:cBhvr>
                                        <p:cTn id="49" dur="26">
                                          <p:stCondLst>
                                            <p:cond delay="1642"/>
                                          </p:stCondLst>
                                        </p:cTn>
                                        <p:tgtEl>
                                          <p:spTgt spid="35843">
                                            <p:txEl>
                                              <p:pRg st="2" end="2"/>
                                            </p:txEl>
                                          </p:spTgt>
                                        </p:tgtEl>
                                      </p:cBhvr>
                                      <p:to x="100000" y="90000"/>
                                    </p:animScale>
                                    <p:animScale>
                                      <p:cBhvr>
                                        <p:cTn id="50" dur="166" decel="50000">
                                          <p:stCondLst>
                                            <p:cond delay="1668"/>
                                          </p:stCondLst>
                                        </p:cTn>
                                        <p:tgtEl>
                                          <p:spTgt spid="35843">
                                            <p:txEl>
                                              <p:pRg st="2" end="2"/>
                                            </p:txEl>
                                          </p:spTgt>
                                        </p:tgtEl>
                                      </p:cBhvr>
                                      <p:to x="100000" y="100000"/>
                                    </p:animScale>
                                    <p:animScale>
                                      <p:cBhvr>
                                        <p:cTn id="51" dur="26">
                                          <p:stCondLst>
                                            <p:cond delay="1808"/>
                                          </p:stCondLst>
                                        </p:cTn>
                                        <p:tgtEl>
                                          <p:spTgt spid="35843">
                                            <p:txEl>
                                              <p:pRg st="2" end="2"/>
                                            </p:txEl>
                                          </p:spTgt>
                                        </p:tgtEl>
                                      </p:cBhvr>
                                      <p:to x="100000" y="95000"/>
                                    </p:animScale>
                                    <p:animScale>
                                      <p:cBhvr>
                                        <p:cTn id="52" dur="166" decel="50000">
                                          <p:stCondLst>
                                            <p:cond delay="1834"/>
                                          </p:stCondLst>
                                        </p:cTn>
                                        <p:tgtEl>
                                          <p:spTgt spid="3584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5843">
                                            <p:txEl>
                                              <p:pRg st="3" end="3"/>
                                            </p:txEl>
                                          </p:spTgt>
                                        </p:tgtEl>
                                        <p:attrNameLst>
                                          <p:attrName>style.visibility</p:attrName>
                                        </p:attrNameLst>
                                      </p:cBhvr>
                                      <p:to>
                                        <p:strVal val="visible"/>
                                      </p:to>
                                    </p:set>
                                    <p:animEffect transition="in" filter="wipe(down)">
                                      <p:cBhvr>
                                        <p:cTn id="55" dur="580">
                                          <p:stCondLst>
                                            <p:cond delay="0"/>
                                          </p:stCondLst>
                                        </p:cTn>
                                        <p:tgtEl>
                                          <p:spTgt spid="35843">
                                            <p:txEl>
                                              <p:pRg st="3" end="3"/>
                                            </p:txEl>
                                          </p:spTgt>
                                        </p:tgtEl>
                                      </p:cBhvr>
                                    </p:animEffect>
                                    <p:anim calcmode="lin" valueType="num">
                                      <p:cBhvr>
                                        <p:cTn id="56" dur="1822" tmFilter="0,0; 0.14,0.36; 0.43,0.73; 0.71,0.91; 1.0,1.0">
                                          <p:stCondLst>
                                            <p:cond delay="0"/>
                                          </p:stCondLst>
                                        </p:cTn>
                                        <p:tgtEl>
                                          <p:spTgt spid="3584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584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584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584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584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5843">
                                            <p:txEl>
                                              <p:pRg st="3" end="3"/>
                                            </p:txEl>
                                          </p:spTgt>
                                        </p:tgtEl>
                                      </p:cBhvr>
                                      <p:to x="100000" y="60000"/>
                                    </p:animScale>
                                    <p:animScale>
                                      <p:cBhvr>
                                        <p:cTn id="62" dur="166" decel="50000">
                                          <p:stCondLst>
                                            <p:cond delay="676"/>
                                          </p:stCondLst>
                                        </p:cTn>
                                        <p:tgtEl>
                                          <p:spTgt spid="35843">
                                            <p:txEl>
                                              <p:pRg st="3" end="3"/>
                                            </p:txEl>
                                          </p:spTgt>
                                        </p:tgtEl>
                                      </p:cBhvr>
                                      <p:to x="100000" y="100000"/>
                                    </p:animScale>
                                    <p:animScale>
                                      <p:cBhvr>
                                        <p:cTn id="63" dur="26">
                                          <p:stCondLst>
                                            <p:cond delay="1312"/>
                                          </p:stCondLst>
                                        </p:cTn>
                                        <p:tgtEl>
                                          <p:spTgt spid="35843">
                                            <p:txEl>
                                              <p:pRg st="3" end="3"/>
                                            </p:txEl>
                                          </p:spTgt>
                                        </p:tgtEl>
                                      </p:cBhvr>
                                      <p:to x="100000" y="80000"/>
                                    </p:animScale>
                                    <p:animScale>
                                      <p:cBhvr>
                                        <p:cTn id="64" dur="166" decel="50000">
                                          <p:stCondLst>
                                            <p:cond delay="1338"/>
                                          </p:stCondLst>
                                        </p:cTn>
                                        <p:tgtEl>
                                          <p:spTgt spid="35843">
                                            <p:txEl>
                                              <p:pRg st="3" end="3"/>
                                            </p:txEl>
                                          </p:spTgt>
                                        </p:tgtEl>
                                      </p:cBhvr>
                                      <p:to x="100000" y="100000"/>
                                    </p:animScale>
                                    <p:animScale>
                                      <p:cBhvr>
                                        <p:cTn id="65" dur="26">
                                          <p:stCondLst>
                                            <p:cond delay="1642"/>
                                          </p:stCondLst>
                                        </p:cTn>
                                        <p:tgtEl>
                                          <p:spTgt spid="35843">
                                            <p:txEl>
                                              <p:pRg st="3" end="3"/>
                                            </p:txEl>
                                          </p:spTgt>
                                        </p:tgtEl>
                                      </p:cBhvr>
                                      <p:to x="100000" y="90000"/>
                                    </p:animScale>
                                    <p:animScale>
                                      <p:cBhvr>
                                        <p:cTn id="66" dur="166" decel="50000">
                                          <p:stCondLst>
                                            <p:cond delay="1668"/>
                                          </p:stCondLst>
                                        </p:cTn>
                                        <p:tgtEl>
                                          <p:spTgt spid="35843">
                                            <p:txEl>
                                              <p:pRg st="3" end="3"/>
                                            </p:txEl>
                                          </p:spTgt>
                                        </p:tgtEl>
                                      </p:cBhvr>
                                      <p:to x="100000" y="100000"/>
                                    </p:animScale>
                                    <p:animScale>
                                      <p:cBhvr>
                                        <p:cTn id="67" dur="26">
                                          <p:stCondLst>
                                            <p:cond delay="1808"/>
                                          </p:stCondLst>
                                        </p:cTn>
                                        <p:tgtEl>
                                          <p:spTgt spid="35843">
                                            <p:txEl>
                                              <p:pRg st="3" end="3"/>
                                            </p:txEl>
                                          </p:spTgt>
                                        </p:tgtEl>
                                      </p:cBhvr>
                                      <p:to x="100000" y="95000"/>
                                    </p:animScale>
                                    <p:animScale>
                                      <p:cBhvr>
                                        <p:cTn id="68" dur="166" decel="50000">
                                          <p:stCondLst>
                                            <p:cond delay="1834"/>
                                          </p:stCondLst>
                                        </p:cTn>
                                        <p:tgtEl>
                                          <p:spTgt spid="35843">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1506"/>
                                        </p:tgtEl>
                                        <p:attrNameLst>
                                          <p:attrName>style.visibility</p:attrName>
                                        </p:attrNameLst>
                                      </p:cBhvr>
                                      <p:to>
                                        <p:strVal val="visible"/>
                                      </p:to>
                                    </p:set>
                                    <p:animEffect transition="in" filter="wipe(down)">
                                      <p:cBhvr>
                                        <p:cTn id="71" dur="580">
                                          <p:stCondLst>
                                            <p:cond delay="0"/>
                                          </p:stCondLst>
                                        </p:cTn>
                                        <p:tgtEl>
                                          <p:spTgt spid="21506"/>
                                        </p:tgtEl>
                                      </p:cBhvr>
                                    </p:animEffect>
                                    <p:anim calcmode="lin" valueType="num">
                                      <p:cBhvr>
                                        <p:cTn id="72" dur="1822" tmFilter="0,0; 0.14,0.36; 0.43,0.73; 0.71,0.91; 1.0,1.0">
                                          <p:stCondLst>
                                            <p:cond delay="0"/>
                                          </p:stCondLst>
                                        </p:cTn>
                                        <p:tgtEl>
                                          <p:spTgt spid="2150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150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150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150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1506"/>
                                        </p:tgtEl>
                                        <p:attrNameLst>
                                          <p:attrName>ppt_y</p:attrName>
                                        </p:attrNameLst>
                                      </p:cBhvr>
                                      <p:tavLst>
                                        <p:tav tm="0" fmla="#ppt_y-sin(pi*$)/81">
                                          <p:val>
                                            <p:fltVal val="0"/>
                                          </p:val>
                                        </p:tav>
                                        <p:tav tm="100000">
                                          <p:val>
                                            <p:fltVal val="1"/>
                                          </p:val>
                                        </p:tav>
                                      </p:tavLst>
                                    </p:anim>
                                    <p:animScale>
                                      <p:cBhvr>
                                        <p:cTn id="77" dur="26">
                                          <p:stCondLst>
                                            <p:cond delay="650"/>
                                          </p:stCondLst>
                                        </p:cTn>
                                        <p:tgtEl>
                                          <p:spTgt spid="21506"/>
                                        </p:tgtEl>
                                      </p:cBhvr>
                                      <p:to x="100000" y="60000"/>
                                    </p:animScale>
                                    <p:animScale>
                                      <p:cBhvr>
                                        <p:cTn id="78" dur="166" decel="50000">
                                          <p:stCondLst>
                                            <p:cond delay="676"/>
                                          </p:stCondLst>
                                        </p:cTn>
                                        <p:tgtEl>
                                          <p:spTgt spid="21506"/>
                                        </p:tgtEl>
                                      </p:cBhvr>
                                      <p:to x="100000" y="100000"/>
                                    </p:animScale>
                                    <p:animScale>
                                      <p:cBhvr>
                                        <p:cTn id="79" dur="26">
                                          <p:stCondLst>
                                            <p:cond delay="1312"/>
                                          </p:stCondLst>
                                        </p:cTn>
                                        <p:tgtEl>
                                          <p:spTgt spid="21506"/>
                                        </p:tgtEl>
                                      </p:cBhvr>
                                      <p:to x="100000" y="80000"/>
                                    </p:animScale>
                                    <p:animScale>
                                      <p:cBhvr>
                                        <p:cTn id="80" dur="166" decel="50000">
                                          <p:stCondLst>
                                            <p:cond delay="1338"/>
                                          </p:stCondLst>
                                        </p:cTn>
                                        <p:tgtEl>
                                          <p:spTgt spid="21506"/>
                                        </p:tgtEl>
                                      </p:cBhvr>
                                      <p:to x="100000" y="100000"/>
                                    </p:animScale>
                                    <p:animScale>
                                      <p:cBhvr>
                                        <p:cTn id="81" dur="26">
                                          <p:stCondLst>
                                            <p:cond delay="1642"/>
                                          </p:stCondLst>
                                        </p:cTn>
                                        <p:tgtEl>
                                          <p:spTgt spid="21506"/>
                                        </p:tgtEl>
                                      </p:cBhvr>
                                      <p:to x="100000" y="90000"/>
                                    </p:animScale>
                                    <p:animScale>
                                      <p:cBhvr>
                                        <p:cTn id="82" dur="166" decel="50000">
                                          <p:stCondLst>
                                            <p:cond delay="1668"/>
                                          </p:stCondLst>
                                        </p:cTn>
                                        <p:tgtEl>
                                          <p:spTgt spid="21506"/>
                                        </p:tgtEl>
                                      </p:cBhvr>
                                      <p:to x="100000" y="100000"/>
                                    </p:animScale>
                                    <p:animScale>
                                      <p:cBhvr>
                                        <p:cTn id="83" dur="26">
                                          <p:stCondLst>
                                            <p:cond delay="1808"/>
                                          </p:stCondLst>
                                        </p:cTn>
                                        <p:tgtEl>
                                          <p:spTgt spid="21506"/>
                                        </p:tgtEl>
                                      </p:cBhvr>
                                      <p:to x="100000" y="95000"/>
                                    </p:animScale>
                                    <p:animScale>
                                      <p:cBhvr>
                                        <p:cTn id="84" dur="166" decel="50000">
                                          <p:stCondLst>
                                            <p:cond delay="1834"/>
                                          </p:stCondLst>
                                        </p:cTn>
                                        <p:tgtEl>
                                          <p:spTgt spid="2150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358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304800"/>
            <a:ext cx="8229600" cy="1143000"/>
          </a:xfrm>
        </p:spPr>
        <p:txBody>
          <a:bodyPr/>
          <a:lstStyle/>
          <a:p>
            <a:pPr eaLnBrk="1" hangingPunct="1">
              <a:defRPr/>
            </a:pPr>
            <a:r>
              <a:rPr lang="en-US" dirty="0" smtClean="0">
                <a:effectLst>
                  <a:outerShdw blurRad="38100" dist="38100" dir="2700000" algn="tl">
                    <a:srgbClr val="C0C0C0"/>
                  </a:outerShdw>
                </a:effectLst>
                <a:latin typeface="Georgia" pitchFamily="18" charset="0"/>
              </a:rPr>
              <a:t>What went wrong?</a:t>
            </a:r>
          </a:p>
        </p:txBody>
      </p:sp>
      <p:sp>
        <p:nvSpPr>
          <p:cNvPr id="31747" name="Rectangle 3"/>
          <p:cNvSpPr>
            <a:spLocks noGrp="1" noChangeArrowheads="1"/>
          </p:cNvSpPr>
          <p:nvPr>
            <p:ph type="body" idx="4294967295"/>
          </p:nvPr>
        </p:nvSpPr>
        <p:spPr>
          <a:xfrm>
            <a:off x="0" y="5608637"/>
            <a:ext cx="9144000" cy="1020763"/>
          </a:xfrm>
        </p:spPr>
        <p:txBody>
          <a:bodyPr>
            <a:normAutofit lnSpcReduction="10000"/>
          </a:bodyPr>
          <a:lstStyle/>
          <a:p>
            <a:pPr algn="ctr" eaLnBrk="1" hangingPunct="1">
              <a:lnSpc>
                <a:spcPct val="80000"/>
              </a:lnSpc>
              <a:buFontTx/>
              <a:buNone/>
            </a:pPr>
            <a:r>
              <a:rPr lang="en-US" sz="1800" dirty="0" smtClean="0">
                <a:latin typeface="Georgia" pitchFamily="18" charset="0"/>
              </a:rPr>
              <a:t>April 25</a:t>
            </a:r>
            <a:r>
              <a:rPr lang="en-US" sz="1800" baseline="30000" dirty="0" smtClean="0">
                <a:latin typeface="Georgia" pitchFamily="18" charset="0"/>
              </a:rPr>
              <a:t>th</a:t>
            </a:r>
            <a:r>
              <a:rPr lang="en-US" sz="1800" dirty="0" smtClean="0">
                <a:latin typeface="Georgia" pitchFamily="18" charset="0"/>
              </a:rPr>
              <a:t>, 1:00 pm</a:t>
            </a:r>
          </a:p>
          <a:p>
            <a:pPr algn="ctr" eaLnBrk="1" hangingPunct="1">
              <a:lnSpc>
                <a:spcPct val="80000"/>
              </a:lnSpc>
              <a:buFontTx/>
              <a:buNone/>
            </a:pPr>
            <a:r>
              <a:rPr lang="en-US" sz="1800" dirty="0" smtClean="0">
                <a:latin typeface="Georgia" pitchFamily="18" charset="0"/>
              </a:rPr>
              <a:t>The reactor was scheduled to shut down for maintenance. While preparing for the shutdown, the operators wanted to perform a test to see how long the turbines could run the emergency cooling system if power is interrupted by an accident. </a:t>
            </a:r>
          </a:p>
        </p:txBody>
      </p:sp>
      <p:pic>
        <p:nvPicPr>
          <p:cNvPr id="23556" name="Picture 4" descr="3D Model of Chernobyl Reactor N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85800"/>
            <a:ext cx="91440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0249743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circle(in)">
                                      <p:cBhvr>
                                        <p:cTn id="7" dur="2000"/>
                                        <p:tgtEl>
                                          <p:spTgt spid="2355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3554"/>
                                        </p:tgtEl>
                                        <p:attrNameLst>
                                          <p:attrName>style.visibility</p:attrName>
                                        </p:attrNameLst>
                                      </p:cBhvr>
                                      <p:to>
                                        <p:strVal val="visible"/>
                                      </p:to>
                                    </p:set>
                                    <p:animEffect transition="in" filter="circle(in)">
                                      <p:cBhvr>
                                        <p:cTn id="10" dur="2000"/>
                                        <p:tgtEl>
                                          <p:spTgt spid="2355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circle(in)">
                                      <p:cBhvr>
                                        <p:cTn id="13" dur="2000"/>
                                        <p:tgtEl>
                                          <p:spTgt spid="31747">
                                            <p:txEl>
                                              <p:pRg st="0" end="0"/>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1747">
                                            <p:txEl>
                                              <p:pRg st="1" end="1"/>
                                            </p:txEl>
                                          </p:spTgt>
                                        </p:tgtEl>
                                        <p:attrNameLst>
                                          <p:attrName>style.visibility</p:attrName>
                                        </p:attrNameLst>
                                      </p:cBhvr>
                                      <p:to>
                                        <p:strVal val="visible"/>
                                      </p:to>
                                    </p:set>
                                    <p:animEffect transition="in" filter="circle(in)">
                                      <p:cBhvr>
                                        <p:cTn id="16" dur="20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317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228600"/>
            <a:ext cx="8229600" cy="1143000"/>
          </a:xfrm>
        </p:spPr>
        <p:txBody>
          <a:bodyPr/>
          <a:lstStyle/>
          <a:p>
            <a:pPr eaLnBrk="1" hangingPunct="1">
              <a:defRPr/>
            </a:pPr>
            <a:r>
              <a:rPr lang="en-US" dirty="0" smtClean="0">
                <a:latin typeface="Georgia" pitchFamily="18" charset="0"/>
              </a:rPr>
              <a:t>April 25</a:t>
            </a:r>
            <a:r>
              <a:rPr lang="en-US" baseline="30000" dirty="0" smtClean="0">
                <a:latin typeface="Georgia" pitchFamily="18" charset="0"/>
              </a:rPr>
              <a:t>th</a:t>
            </a:r>
            <a:r>
              <a:rPr lang="en-US" dirty="0" smtClean="0">
                <a:latin typeface="Georgia" pitchFamily="18" charset="0"/>
              </a:rPr>
              <a:t>, 1:05 pm</a:t>
            </a:r>
          </a:p>
        </p:txBody>
      </p:sp>
      <p:sp>
        <p:nvSpPr>
          <p:cNvPr id="32771" name="Rectangle 3"/>
          <p:cNvSpPr>
            <a:spLocks noGrp="1" noChangeArrowheads="1"/>
          </p:cNvSpPr>
          <p:nvPr>
            <p:ph type="body" idx="4294967295"/>
          </p:nvPr>
        </p:nvSpPr>
        <p:spPr>
          <a:xfrm>
            <a:off x="914400" y="5638800"/>
            <a:ext cx="8229600" cy="990600"/>
          </a:xfrm>
        </p:spPr>
        <p:txBody>
          <a:bodyPr/>
          <a:lstStyle/>
          <a:p>
            <a:pPr eaLnBrk="1" hangingPunct="1">
              <a:lnSpc>
                <a:spcPct val="80000"/>
              </a:lnSpc>
              <a:buFontTx/>
              <a:buNone/>
            </a:pPr>
            <a:r>
              <a:rPr lang="en-US" sz="1800" smtClean="0">
                <a:latin typeface="Georgia" pitchFamily="18" charset="0"/>
              </a:rPr>
              <a:t>With the reactor "slowing" down in preparation for the shutdown, the power in Reactor No. 4 drops to about 1600 mega watts. The operators make a simple but fatal error by setting the regulator improperly.</a:t>
            </a:r>
            <a:r>
              <a:rPr lang="en-US" sz="1800" smtClean="0"/>
              <a:t> </a:t>
            </a:r>
          </a:p>
        </p:txBody>
      </p:sp>
      <p:pic>
        <p:nvPicPr>
          <p:cNvPr id="24580" name="Picture 4" descr="3D Model of Chernobyl Reactor N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9144000" cy="481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31580246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1000"/>
                                        <p:tgtEl>
                                          <p:spTgt spid="24580"/>
                                        </p:tgtEl>
                                      </p:cBhvr>
                                    </p:animEffect>
                                    <p:anim calcmode="lin" valueType="num">
                                      <p:cBhvr>
                                        <p:cTn id="8" dur="1000" fill="hold"/>
                                        <p:tgtEl>
                                          <p:spTgt spid="24580"/>
                                        </p:tgtEl>
                                        <p:attrNameLst>
                                          <p:attrName>ppt_x</p:attrName>
                                        </p:attrNameLst>
                                      </p:cBhvr>
                                      <p:tavLst>
                                        <p:tav tm="0">
                                          <p:val>
                                            <p:strVal val="#ppt_x"/>
                                          </p:val>
                                        </p:tav>
                                        <p:tav tm="100000">
                                          <p:val>
                                            <p:strVal val="#ppt_x"/>
                                          </p:val>
                                        </p:tav>
                                      </p:tavLst>
                                    </p:anim>
                                    <p:anim calcmode="lin" valueType="num">
                                      <p:cBhvr>
                                        <p:cTn id="9" dur="1000" fill="hold"/>
                                        <p:tgtEl>
                                          <p:spTgt spid="2458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578"/>
                                        </p:tgtEl>
                                        <p:attrNameLst>
                                          <p:attrName>style.visibility</p:attrName>
                                        </p:attrNameLst>
                                      </p:cBhvr>
                                      <p:to>
                                        <p:strVal val="visible"/>
                                      </p:to>
                                    </p:set>
                                    <p:animEffect transition="in" filter="fade">
                                      <p:cBhvr>
                                        <p:cTn id="12" dur="1000"/>
                                        <p:tgtEl>
                                          <p:spTgt spid="24578"/>
                                        </p:tgtEl>
                                      </p:cBhvr>
                                    </p:animEffect>
                                    <p:anim calcmode="lin" valueType="num">
                                      <p:cBhvr>
                                        <p:cTn id="13" dur="1000" fill="hold"/>
                                        <p:tgtEl>
                                          <p:spTgt spid="24578"/>
                                        </p:tgtEl>
                                        <p:attrNameLst>
                                          <p:attrName>ppt_x</p:attrName>
                                        </p:attrNameLst>
                                      </p:cBhvr>
                                      <p:tavLst>
                                        <p:tav tm="0">
                                          <p:val>
                                            <p:strVal val="#ppt_x"/>
                                          </p:val>
                                        </p:tav>
                                        <p:tav tm="100000">
                                          <p:val>
                                            <p:strVal val="#ppt_x"/>
                                          </p:val>
                                        </p:tav>
                                      </p:tavLst>
                                    </p:anim>
                                    <p:anim calcmode="lin" valueType="num">
                                      <p:cBhvr>
                                        <p:cTn id="14" dur="1000" fill="hold"/>
                                        <p:tgtEl>
                                          <p:spTgt spid="2457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771">
                                            <p:txEl>
                                              <p:pRg st="0" end="0"/>
                                            </p:txEl>
                                          </p:spTgt>
                                        </p:tgtEl>
                                        <p:attrNameLst>
                                          <p:attrName>style.visibility</p:attrName>
                                        </p:attrNameLst>
                                      </p:cBhvr>
                                      <p:to>
                                        <p:strVal val="visible"/>
                                      </p:to>
                                    </p:set>
                                    <p:animEffect transition="in" filter="fade">
                                      <p:cBhvr>
                                        <p:cTn id="17" dur="1000"/>
                                        <p:tgtEl>
                                          <p:spTgt spid="32771">
                                            <p:txEl>
                                              <p:pRg st="0" end="0"/>
                                            </p:txEl>
                                          </p:spTgt>
                                        </p:tgtEl>
                                      </p:cBhvr>
                                    </p:animEffect>
                                    <p:anim calcmode="lin" valueType="num">
                                      <p:cBhvr>
                                        <p:cTn id="1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327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152400"/>
            <a:ext cx="8229600" cy="1143000"/>
          </a:xfrm>
        </p:spPr>
        <p:txBody>
          <a:bodyPr/>
          <a:lstStyle/>
          <a:p>
            <a:pPr eaLnBrk="1" hangingPunct="1">
              <a:defRPr/>
            </a:pPr>
            <a:r>
              <a:rPr lang="en-US" smtClean="0">
                <a:latin typeface="Georgia" pitchFamily="18" charset="0"/>
              </a:rPr>
              <a:t>April 26</a:t>
            </a:r>
            <a:r>
              <a:rPr lang="en-US" baseline="30000" smtClean="0">
                <a:latin typeface="Georgia" pitchFamily="18" charset="0"/>
              </a:rPr>
              <a:t>th</a:t>
            </a:r>
            <a:r>
              <a:rPr lang="en-US" smtClean="0">
                <a:latin typeface="Georgia" pitchFamily="18" charset="0"/>
              </a:rPr>
              <a:t>, 12:28 am</a:t>
            </a:r>
          </a:p>
        </p:txBody>
      </p:sp>
      <p:sp>
        <p:nvSpPr>
          <p:cNvPr id="33795" name="Rectangle 3"/>
          <p:cNvSpPr>
            <a:spLocks noGrp="1" noChangeArrowheads="1"/>
          </p:cNvSpPr>
          <p:nvPr>
            <p:ph type="body" idx="4294967295"/>
          </p:nvPr>
        </p:nvSpPr>
        <p:spPr>
          <a:xfrm>
            <a:off x="0" y="5308600"/>
            <a:ext cx="8229600" cy="787400"/>
          </a:xfrm>
        </p:spPr>
        <p:txBody>
          <a:bodyPr/>
          <a:lstStyle/>
          <a:p>
            <a:pPr eaLnBrk="1" hangingPunct="1">
              <a:lnSpc>
                <a:spcPct val="80000"/>
              </a:lnSpc>
              <a:buFontTx/>
              <a:buNone/>
            </a:pPr>
            <a:r>
              <a:rPr lang="en-US" sz="2800" smtClean="0">
                <a:latin typeface="Georgia" pitchFamily="18" charset="0"/>
              </a:rPr>
              <a:t>The power crashes down to only 30 mega watts. The reactor is becoming hard to control. </a:t>
            </a:r>
          </a:p>
        </p:txBody>
      </p:sp>
      <p:pic>
        <p:nvPicPr>
          <p:cNvPr id="25604" name="Picture 4" descr="3D Model of Chernobyl Reactor N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91440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8611395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wheel(4)">
                                      <p:cBhvr>
                                        <p:cTn id="7" dur="2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0" y="-381000"/>
            <a:ext cx="8229600" cy="1143000"/>
          </a:xfrm>
        </p:spPr>
        <p:txBody>
          <a:bodyPr/>
          <a:lstStyle/>
          <a:p>
            <a:pPr eaLnBrk="1" hangingPunct="1">
              <a:defRPr/>
            </a:pPr>
            <a:r>
              <a:rPr lang="en-US" smtClean="0">
                <a:latin typeface="Georgia" pitchFamily="18" charset="0"/>
              </a:rPr>
              <a:t>April 26, 1:23am</a:t>
            </a:r>
          </a:p>
        </p:txBody>
      </p:sp>
      <p:sp>
        <p:nvSpPr>
          <p:cNvPr id="34819" name="Rectangle 3"/>
          <p:cNvSpPr>
            <a:spLocks noGrp="1" noChangeArrowheads="1"/>
          </p:cNvSpPr>
          <p:nvPr>
            <p:ph type="body" idx="4294967295"/>
          </p:nvPr>
        </p:nvSpPr>
        <p:spPr>
          <a:xfrm>
            <a:off x="0" y="4953000"/>
            <a:ext cx="8229600" cy="1630363"/>
          </a:xfrm>
        </p:spPr>
        <p:txBody>
          <a:bodyPr/>
          <a:lstStyle/>
          <a:p>
            <a:pPr eaLnBrk="1" hangingPunct="1">
              <a:lnSpc>
                <a:spcPct val="80000"/>
              </a:lnSpc>
            </a:pPr>
            <a:r>
              <a:rPr lang="en-US" sz="2000" smtClean="0">
                <a:latin typeface="Georgia" pitchFamily="18" charset="0"/>
              </a:rPr>
              <a:t>Thirty-six seconds after the test had begun, the shift supervisor attempts to drop all control rods back into the reactor realizing the power was rising beyond its limits. In four and a half seconds, the power level inside the reactor rises 120 times the reactor's capacity. </a:t>
            </a:r>
          </a:p>
          <a:p>
            <a:pPr eaLnBrk="1" hangingPunct="1">
              <a:lnSpc>
                <a:spcPct val="80000"/>
              </a:lnSpc>
            </a:pPr>
            <a:r>
              <a:rPr lang="en-US" sz="2000" smtClean="0">
                <a:latin typeface="Georgia" pitchFamily="18" charset="0"/>
              </a:rPr>
              <a:t>The first explosion broke the pressure tubes, releasing steam which blew the containment lid off the reactor. </a:t>
            </a:r>
          </a:p>
        </p:txBody>
      </p:sp>
      <p:pic>
        <p:nvPicPr>
          <p:cNvPr id="26628" name="Picture 4" descr="3D Model of Chernobyl Reactor N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9144000"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65478551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circle(in)">
                                      <p:cBhvr>
                                        <p:cTn id="7" dur="2000"/>
                                        <p:tgtEl>
                                          <p:spTgt spid="2662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6626"/>
                                        </p:tgtEl>
                                        <p:attrNameLst>
                                          <p:attrName>style.visibility</p:attrName>
                                        </p:attrNameLst>
                                      </p:cBhvr>
                                      <p:to>
                                        <p:strVal val="visible"/>
                                      </p:to>
                                    </p:set>
                                    <p:animEffect transition="in" filter="circle(in)">
                                      <p:cBhvr>
                                        <p:cTn id="10" dur="2000"/>
                                        <p:tgtEl>
                                          <p:spTgt spid="2662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Effect transition="in" filter="circle(in)">
                                      <p:cBhvr>
                                        <p:cTn id="13" dur="2000"/>
                                        <p:tgtEl>
                                          <p:spTgt spid="348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4819">
                                            <p:txEl>
                                              <p:pRg st="1" end="1"/>
                                            </p:txEl>
                                          </p:spTgt>
                                        </p:tgtEl>
                                        <p:attrNameLst>
                                          <p:attrName>style.visibility</p:attrName>
                                        </p:attrNameLst>
                                      </p:cBhvr>
                                      <p:to>
                                        <p:strVal val="visible"/>
                                      </p:to>
                                    </p:set>
                                    <p:animEffect transition="in" filter="circle(in)">
                                      <p:cBhvr>
                                        <p:cTn id="18" dur="20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228600"/>
            <a:ext cx="8229600" cy="1143000"/>
          </a:xfrm>
        </p:spPr>
        <p:txBody>
          <a:bodyPr/>
          <a:lstStyle/>
          <a:p>
            <a:pPr eaLnBrk="1" hangingPunct="1">
              <a:defRPr/>
            </a:pPr>
            <a:r>
              <a:rPr lang="en-US" smtClean="0">
                <a:latin typeface="Georgia" pitchFamily="18" charset="0"/>
              </a:rPr>
              <a:t>April 26, 1:24am</a:t>
            </a:r>
          </a:p>
        </p:txBody>
      </p:sp>
      <p:sp>
        <p:nvSpPr>
          <p:cNvPr id="35843" name="Rectangle 3"/>
          <p:cNvSpPr>
            <a:spLocks noGrp="1" noChangeArrowheads="1"/>
          </p:cNvSpPr>
          <p:nvPr>
            <p:ph type="body" idx="4294967295"/>
          </p:nvPr>
        </p:nvSpPr>
        <p:spPr>
          <a:xfrm>
            <a:off x="0" y="5181600"/>
            <a:ext cx="8229600" cy="1401763"/>
          </a:xfrm>
        </p:spPr>
        <p:txBody>
          <a:bodyPr/>
          <a:lstStyle/>
          <a:p>
            <a:pPr eaLnBrk="1" hangingPunct="1">
              <a:lnSpc>
                <a:spcPct val="80000"/>
              </a:lnSpc>
              <a:buFontTx/>
              <a:buNone/>
            </a:pPr>
            <a:r>
              <a:rPr lang="en-US" sz="2400" smtClean="0">
                <a:latin typeface="Georgia" pitchFamily="18" charset="0"/>
              </a:rPr>
              <a:t>The second explosion was the reactor fuel and graphite inside the core exploding, sending chunks of graphite and other radioactive elements flying. It destroyed the building, and caused more than 30 roof fires. </a:t>
            </a:r>
          </a:p>
        </p:txBody>
      </p:sp>
      <p:pic>
        <p:nvPicPr>
          <p:cNvPr id="27652" name="Picture 4" descr="3D Model of Chernobyl Reactor No.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85800"/>
            <a:ext cx="92964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52543214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wipe(down)">
                                      <p:cBhvr>
                                        <p:cTn id="7" dur="500"/>
                                        <p:tgtEl>
                                          <p:spTgt spid="2765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650"/>
                                        </p:tgtEl>
                                        <p:attrNameLst>
                                          <p:attrName>style.visibility</p:attrName>
                                        </p:attrNameLst>
                                      </p:cBhvr>
                                      <p:to>
                                        <p:strVal val="visible"/>
                                      </p:to>
                                    </p:set>
                                    <p:animEffect transition="in" filter="wipe(down)">
                                      <p:cBhvr>
                                        <p:cTn id="10" dur="500"/>
                                        <p:tgtEl>
                                          <p:spTgt spid="2765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Effect transition="in" filter="wipe(down)">
                                      <p:cBhvr>
                                        <p:cTn id="13"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58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sz="quarter" idx="4294967295"/>
          </p:nvPr>
        </p:nvSpPr>
        <p:spPr>
          <a:xfrm>
            <a:off x="0" y="-304800"/>
            <a:ext cx="8229600" cy="1143000"/>
          </a:xfrm>
        </p:spPr>
        <p:txBody>
          <a:bodyPr/>
          <a:lstStyle/>
          <a:p>
            <a:pPr eaLnBrk="1" hangingPunct="1">
              <a:defRPr/>
            </a:pPr>
            <a:r>
              <a:rPr lang="en-US" smtClean="0">
                <a:latin typeface="Georgia" pitchFamily="18" charset="0"/>
              </a:rPr>
              <a:t>What did it look like?</a:t>
            </a:r>
          </a:p>
        </p:txBody>
      </p:sp>
      <p:pic>
        <p:nvPicPr>
          <p:cNvPr id="28676" name="Picture 4" descr="chernobyl_image_260"/>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0" y="533400"/>
            <a:ext cx="4495800" cy="5867400"/>
          </a:xfrm>
        </p:spPr>
      </p:pic>
      <p:sp>
        <p:nvSpPr>
          <p:cNvPr id="36868" name="Rectangle 5"/>
          <p:cNvSpPr>
            <a:spLocks noGrp="1" noChangeArrowheads="1"/>
          </p:cNvSpPr>
          <p:nvPr>
            <p:ph sz="quarter" idx="4294967295"/>
          </p:nvPr>
        </p:nvSpPr>
        <p:spPr>
          <a:xfrm>
            <a:off x="228600" y="6324600"/>
            <a:ext cx="3352800" cy="685800"/>
          </a:xfrm>
        </p:spPr>
        <p:txBody>
          <a:bodyPr/>
          <a:lstStyle/>
          <a:p>
            <a:pPr algn="ctr" eaLnBrk="1" hangingPunct="1">
              <a:buFontTx/>
              <a:buNone/>
            </a:pPr>
            <a:r>
              <a:rPr lang="en-US" dirty="0" smtClean="0">
                <a:latin typeface="Georgia" pitchFamily="18" charset="0"/>
              </a:rPr>
              <a:t>Before</a:t>
            </a:r>
          </a:p>
        </p:txBody>
      </p:sp>
      <p:sp>
        <p:nvSpPr>
          <p:cNvPr id="36869" name="Rectangle 6"/>
          <p:cNvSpPr>
            <a:spLocks noGrp="1" noChangeArrowheads="1"/>
          </p:cNvSpPr>
          <p:nvPr>
            <p:ph sz="quarter" idx="4294967295"/>
          </p:nvPr>
        </p:nvSpPr>
        <p:spPr>
          <a:xfrm>
            <a:off x="5105400" y="6324600"/>
            <a:ext cx="4038600" cy="609600"/>
          </a:xfrm>
        </p:spPr>
        <p:txBody>
          <a:bodyPr/>
          <a:lstStyle/>
          <a:p>
            <a:pPr algn="ctr" eaLnBrk="1" hangingPunct="1">
              <a:buFontTx/>
              <a:buNone/>
            </a:pPr>
            <a:r>
              <a:rPr lang="en-US" smtClean="0">
                <a:latin typeface="Georgia" pitchFamily="18" charset="0"/>
              </a:rPr>
              <a:t>After</a:t>
            </a:r>
          </a:p>
        </p:txBody>
      </p:sp>
      <p:pic>
        <p:nvPicPr>
          <p:cNvPr id="28679" name="Picture 7" descr="ChernobylPla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533400"/>
            <a:ext cx="46482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6439494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heckerboard(across)">
                                      <p:cBhvr>
                                        <p:cTn id="7" dur="500"/>
                                        <p:tgtEl>
                                          <p:spTgt spid="28676"/>
                                        </p:tgtEl>
                                      </p:cBhvr>
                                    </p:animEffect>
                                  </p:childTnLst>
                                </p:cTn>
                              </p:par>
                              <p:par>
                                <p:cTn id="8" presetID="5" presetClass="entr" presetSubtype="10" fill="hold" nodeType="withEffect">
                                  <p:stCondLst>
                                    <p:cond delay="0"/>
                                  </p:stCondLst>
                                  <p:childTnLst>
                                    <p:set>
                                      <p:cBhvr>
                                        <p:cTn id="9" dur="1" fill="hold">
                                          <p:stCondLst>
                                            <p:cond delay="0"/>
                                          </p:stCondLst>
                                        </p:cTn>
                                        <p:tgtEl>
                                          <p:spTgt spid="28679"/>
                                        </p:tgtEl>
                                        <p:attrNameLst>
                                          <p:attrName>style.visibility</p:attrName>
                                        </p:attrNameLst>
                                      </p:cBhvr>
                                      <p:to>
                                        <p:strVal val="visible"/>
                                      </p:to>
                                    </p:set>
                                    <p:animEffect transition="in" filter="checkerboard(across)">
                                      <p:cBhvr>
                                        <p:cTn id="10"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DFB9F"/>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9144000" cy="1143000"/>
          </a:xfrm>
        </p:spPr>
        <p:txBody>
          <a:bodyPr/>
          <a:lstStyle/>
          <a:p>
            <a:pPr>
              <a:defRPr/>
            </a:pPr>
            <a:r>
              <a:rPr lang="en-US" b="1" u="sng" dirty="0" smtClean="0">
                <a:solidFill>
                  <a:srgbClr val="2209D9"/>
                </a:solidFill>
              </a:rPr>
              <a:t>Air Pollution in the United Kingdom</a:t>
            </a:r>
            <a:endParaRPr lang="en-US" b="1" u="sng" dirty="0">
              <a:solidFill>
                <a:srgbClr val="2209D9"/>
              </a:solidFill>
            </a:endParaRPr>
          </a:p>
        </p:txBody>
      </p:sp>
      <p:sp>
        <p:nvSpPr>
          <p:cNvPr id="17411" name="Content Placeholder 2"/>
          <p:cNvSpPr>
            <a:spLocks noGrp="1"/>
          </p:cNvSpPr>
          <p:nvPr>
            <p:ph idx="4294967295"/>
          </p:nvPr>
        </p:nvSpPr>
        <p:spPr>
          <a:xfrm>
            <a:off x="0" y="609600"/>
            <a:ext cx="9144000" cy="4495800"/>
          </a:xfrm>
        </p:spPr>
        <p:txBody>
          <a:bodyPr>
            <a:normAutofit/>
          </a:bodyPr>
          <a:lstStyle/>
          <a:p>
            <a:r>
              <a:rPr lang="en-US" sz="2800" b="1" dirty="0" smtClean="0">
                <a:latin typeface="Arial Narrow" pitchFamily="34" charset="0"/>
              </a:rPr>
              <a:t>London, England, is the capital of UK, is famous for air pollution</a:t>
            </a:r>
          </a:p>
          <a:p>
            <a:pPr marL="228600" lvl="2"/>
            <a:r>
              <a:rPr lang="en-US" sz="2800" b="1" dirty="0" smtClean="0">
                <a:latin typeface="Arial Narrow" pitchFamily="34" charset="0"/>
              </a:rPr>
              <a:t>“</a:t>
            </a:r>
            <a:r>
              <a:rPr lang="en-US" sz="2800" b="1" dirty="0" smtClean="0">
                <a:solidFill>
                  <a:srgbClr val="FF0000"/>
                </a:solidFill>
                <a:latin typeface="Arial Narrow" pitchFamily="34" charset="0"/>
              </a:rPr>
              <a:t>SMOG</a:t>
            </a:r>
            <a:r>
              <a:rPr lang="en-US" sz="2800" b="1" dirty="0" smtClean="0">
                <a:latin typeface="Arial Narrow" pitchFamily="34" charset="0"/>
              </a:rPr>
              <a:t>” was first used in 1905 to describe  the air in London    </a:t>
            </a:r>
          </a:p>
          <a:p>
            <a:pPr marL="0" lvl="2" indent="0">
              <a:buNone/>
            </a:pPr>
            <a:r>
              <a:rPr lang="en-US" sz="2800" b="1" dirty="0">
                <a:solidFill>
                  <a:srgbClr val="FF0000"/>
                </a:solidFill>
                <a:latin typeface="Arial Narrow" pitchFamily="34" charset="0"/>
              </a:rPr>
              <a:t> </a:t>
            </a:r>
            <a:r>
              <a:rPr lang="en-US" sz="2800" b="1" dirty="0" smtClean="0">
                <a:solidFill>
                  <a:srgbClr val="FF0000"/>
                </a:solidFill>
                <a:latin typeface="Arial Narrow" pitchFamily="34" charset="0"/>
              </a:rPr>
              <a:t>                                 (smoke+ thick fog)</a:t>
            </a:r>
          </a:p>
        </p:txBody>
      </p:sp>
      <p:pic>
        <p:nvPicPr>
          <p:cNvPr id="17412" name="Content Placeholder 3" descr="smog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13" y="2560514"/>
            <a:ext cx="5659817" cy="437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595416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411">
                                            <p:txEl>
                                              <p:pRg st="0" end="0"/>
                                            </p:txEl>
                                          </p:spTgt>
                                        </p:tgtEl>
                                        <p:attrNameLst>
                                          <p:attrName>style.visibility</p:attrName>
                                        </p:attrNameLst>
                                      </p:cBhvr>
                                      <p:to>
                                        <p:strVal val="visible"/>
                                      </p:to>
                                    </p:set>
                                    <p:animEffect transition="in" filter="barn(inVertical)">
                                      <p:cBhvr>
                                        <p:cTn id="10" dur="500"/>
                                        <p:tgtEl>
                                          <p:spTgt spid="17411">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Effect transition="in" filter="barn(inVertical)">
                                      <p:cBhvr>
                                        <p:cTn id="13" dur="500"/>
                                        <p:tgtEl>
                                          <p:spTgt spid="17411">
                                            <p:txEl>
                                              <p:pRg st="1" end="1"/>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Effect transition="in" filter="barn(inVertical)">
                                      <p:cBhvr>
                                        <p:cTn id="16" dur="500"/>
                                        <p:tgtEl>
                                          <p:spTgt spid="17411">
                                            <p:txEl>
                                              <p:pRg st="2" end="2"/>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7412"/>
                                        </p:tgtEl>
                                        <p:attrNameLst>
                                          <p:attrName>style.visibility</p:attrName>
                                        </p:attrNameLst>
                                      </p:cBhvr>
                                      <p:to>
                                        <p:strVal val="visible"/>
                                      </p:to>
                                    </p:set>
                                    <p:animEffect transition="in" filter="barn(inVertical)">
                                      <p:cBhvr>
                                        <p:cTn id="19"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57200" y="228600"/>
            <a:ext cx="3505200" cy="1143000"/>
          </a:xfrm>
        </p:spPr>
        <p:txBody>
          <a:bodyPr>
            <a:normAutofit fontScale="90000"/>
          </a:bodyPr>
          <a:lstStyle/>
          <a:p>
            <a:pPr eaLnBrk="1" hangingPunct="1">
              <a:defRPr/>
            </a:pPr>
            <a:r>
              <a:rPr lang="en-US" sz="4000" u="sng" dirty="0" smtClean="0">
                <a:solidFill>
                  <a:srgbClr val="00FF00"/>
                </a:solidFill>
                <a:latin typeface="Georgia" pitchFamily="18" charset="0"/>
              </a:rPr>
              <a:t>What was the effect on other countries?</a:t>
            </a:r>
          </a:p>
        </p:txBody>
      </p:sp>
      <p:sp>
        <p:nvSpPr>
          <p:cNvPr id="38915" name="Rectangle 3"/>
          <p:cNvSpPr>
            <a:spLocks noGrp="1" noChangeArrowheads="1"/>
          </p:cNvSpPr>
          <p:nvPr>
            <p:ph type="body" sz="half" idx="4294967295"/>
          </p:nvPr>
        </p:nvSpPr>
        <p:spPr>
          <a:xfrm>
            <a:off x="4343400" y="3094037"/>
            <a:ext cx="4800600" cy="4525963"/>
          </a:xfrm>
        </p:spPr>
        <p:txBody>
          <a:bodyPr>
            <a:normAutofit/>
          </a:bodyPr>
          <a:lstStyle/>
          <a:p>
            <a:pPr eaLnBrk="1" hangingPunct="1"/>
            <a:r>
              <a:rPr lang="en-US" sz="2600" dirty="0" smtClean="0">
                <a:solidFill>
                  <a:srgbClr val="FF0000"/>
                </a:solidFill>
              </a:rPr>
              <a:t>Nearly nine tons of radioactive material - 90 times as much as the Hiroshima bomb - were hurled into the sky. </a:t>
            </a:r>
          </a:p>
          <a:p>
            <a:pPr eaLnBrk="1" hangingPunct="1"/>
            <a:r>
              <a:rPr lang="en-US" sz="2600" dirty="0" smtClean="0">
                <a:solidFill>
                  <a:srgbClr val="FFFF00"/>
                </a:solidFill>
              </a:rPr>
              <a:t>Winds over the following days, mostly blowing north and west, carried fallout into Belarus, as well as Russia, Poland &amp; other countries around the world.</a:t>
            </a:r>
            <a:endParaRPr lang="en-US" sz="2600" dirty="0" smtClean="0">
              <a:solidFill>
                <a:srgbClr val="FFFF00"/>
              </a:solidFill>
              <a:latin typeface="Georgia" pitchFamily="18" charset="0"/>
            </a:endParaRPr>
          </a:p>
          <a:p>
            <a:pPr eaLnBrk="1" hangingPunct="1"/>
            <a:endParaRPr lang="en-US" sz="2800" dirty="0" smtClean="0"/>
          </a:p>
        </p:txBody>
      </p:sp>
      <p:pic>
        <p:nvPicPr>
          <p:cNvPr id="38916" name="Picture 4" descr="cherclou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67872"/>
            <a:ext cx="4419600" cy="5290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79171767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wipe(down)">
                                      <p:cBhvr>
                                        <p:cTn id="7" dur="580">
                                          <p:stCondLst>
                                            <p:cond delay="0"/>
                                          </p:stCondLst>
                                        </p:cTn>
                                        <p:tgtEl>
                                          <p:spTgt spid="30722"/>
                                        </p:tgtEl>
                                      </p:cBhvr>
                                    </p:animEffect>
                                    <p:anim calcmode="lin" valueType="num">
                                      <p:cBhvr>
                                        <p:cTn id="8" dur="1822" tmFilter="0,0; 0.14,0.36; 0.43,0.73; 0.71,0.91; 1.0,1.0">
                                          <p:stCondLst>
                                            <p:cond delay="0"/>
                                          </p:stCondLst>
                                        </p:cTn>
                                        <p:tgtEl>
                                          <p:spTgt spid="307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22"/>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22"/>
                                        </p:tgtEl>
                                      </p:cBhvr>
                                      <p:to x="100000" y="60000"/>
                                    </p:animScale>
                                    <p:animScale>
                                      <p:cBhvr>
                                        <p:cTn id="14" dur="166" decel="50000">
                                          <p:stCondLst>
                                            <p:cond delay="676"/>
                                          </p:stCondLst>
                                        </p:cTn>
                                        <p:tgtEl>
                                          <p:spTgt spid="30722"/>
                                        </p:tgtEl>
                                      </p:cBhvr>
                                      <p:to x="100000" y="100000"/>
                                    </p:animScale>
                                    <p:animScale>
                                      <p:cBhvr>
                                        <p:cTn id="15" dur="26">
                                          <p:stCondLst>
                                            <p:cond delay="1312"/>
                                          </p:stCondLst>
                                        </p:cTn>
                                        <p:tgtEl>
                                          <p:spTgt spid="30722"/>
                                        </p:tgtEl>
                                      </p:cBhvr>
                                      <p:to x="100000" y="80000"/>
                                    </p:animScale>
                                    <p:animScale>
                                      <p:cBhvr>
                                        <p:cTn id="16" dur="166" decel="50000">
                                          <p:stCondLst>
                                            <p:cond delay="1338"/>
                                          </p:stCondLst>
                                        </p:cTn>
                                        <p:tgtEl>
                                          <p:spTgt spid="30722"/>
                                        </p:tgtEl>
                                      </p:cBhvr>
                                      <p:to x="100000" y="100000"/>
                                    </p:animScale>
                                    <p:animScale>
                                      <p:cBhvr>
                                        <p:cTn id="17" dur="26">
                                          <p:stCondLst>
                                            <p:cond delay="1642"/>
                                          </p:stCondLst>
                                        </p:cTn>
                                        <p:tgtEl>
                                          <p:spTgt spid="30722"/>
                                        </p:tgtEl>
                                      </p:cBhvr>
                                      <p:to x="100000" y="90000"/>
                                    </p:animScale>
                                    <p:animScale>
                                      <p:cBhvr>
                                        <p:cTn id="18" dur="166" decel="50000">
                                          <p:stCondLst>
                                            <p:cond delay="1668"/>
                                          </p:stCondLst>
                                        </p:cTn>
                                        <p:tgtEl>
                                          <p:spTgt spid="30722"/>
                                        </p:tgtEl>
                                      </p:cBhvr>
                                      <p:to x="100000" y="100000"/>
                                    </p:animScale>
                                    <p:animScale>
                                      <p:cBhvr>
                                        <p:cTn id="19" dur="26">
                                          <p:stCondLst>
                                            <p:cond delay="1808"/>
                                          </p:stCondLst>
                                        </p:cTn>
                                        <p:tgtEl>
                                          <p:spTgt spid="30722"/>
                                        </p:tgtEl>
                                      </p:cBhvr>
                                      <p:to x="100000" y="95000"/>
                                    </p:animScale>
                                    <p:animScale>
                                      <p:cBhvr>
                                        <p:cTn id="20" dur="166" decel="50000">
                                          <p:stCondLst>
                                            <p:cond delay="1834"/>
                                          </p:stCondLst>
                                        </p:cTn>
                                        <p:tgtEl>
                                          <p:spTgt spid="3072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8915">
                                            <p:txEl>
                                              <p:pRg st="0" end="0"/>
                                            </p:txEl>
                                          </p:spTgt>
                                        </p:tgtEl>
                                        <p:attrNameLst>
                                          <p:attrName>style.visibility</p:attrName>
                                        </p:attrNameLst>
                                      </p:cBhvr>
                                      <p:to>
                                        <p:strVal val="visible"/>
                                      </p:to>
                                    </p:set>
                                    <p:animEffect transition="in" filter="wipe(down)">
                                      <p:cBhvr>
                                        <p:cTn id="23" dur="580">
                                          <p:stCondLst>
                                            <p:cond delay="0"/>
                                          </p:stCondLst>
                                        </p:cTn>
                                        <p:tgtEl>
                                          <p:spTgt spid="38915">
                                            <p:txEl>
                                              <p:pRg st="0" end="0"/>
                                            </p:txEl>
                                          </p:spTgt>
                                        </p:tgtEl>
                                      </p:cBhvr>
                                    </p:animEffect>
                                    <p:anim calcmode="lin" valueType="num">
                                      <p:cBhvr>
                                        <p:cTn id="24" dur="1822" tmFilter="0,0; 0.14,0.36; 0.43,0.73; 0.71,0.91; 1.0,1.0">
                                          <p:stCondLst>
                                            <p:cond delay="0"/>
                                          </p:stCondLst>
                                        </p:cTn>
                                        <p:tgtEl>
                                          <p:spTgt spid="38915">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8915">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8915">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8915">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8915">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8915">
                                            <p:txEl>
                                              <p:pRg st="0" end="0"/>
                                            </p:txEl>
                                          </p:spTgt>
                                        </p:tgtEl>
                                      </p:cBhvr>
                                      <p:to x="100000" y="60000"/>
                                    </p:animScale>
                                    <p:animScale>
                                      <p:cBhvr>
                                        <p:cTn id="30" dur="166" decel="50000">
                                          <p:stCondLst>
                                            <p:cond delay="676"/>
                                          </p:stCondLst>
                                        </p:cTn>
                                        <p:tgtEl>
                                          <p:spTgt spid="38915">
                                            <p:txEl>
                                              <p:pRg st="0" end="0"/>
                                            </p:txEl>
                                          </p:spTgt>
                                        </p:tgtEl>
                                      </p:cBhvr>
                                      <p:to x="100000" y="100000"/>
                                    </p:animScale>
                                    <p:animScale>
                                      <p:cBhvr>
                                        <p:cTn id="31" dur="26">
                                          <p:stCondLst>
                                            <p:cond delay="1312"/>
                                          </p:stCondLst>
                                        </p:cTn>
                                        <p:tgtEl>
                                          <p:spTgt spid="38915">
                                            <p:txEl>
                                              <p:pRg st="0" end="0"/>
                                            </p:txEl>
                                          </p:spTgt>
                                        </p:tgtEl>
                                      </p:cBhvr>
                                      <p:to x="100000" y="80000"/>
                                    </p:animScale>
                                    <p:animScale>
                                      <p:cBhvr>
                                        <p:cTn id="32" dur="166" decel="50000">
                                          <p:stCondLst>
                                            <p:cond delay="1338"/>
                                          </p:stCondLst>
                                        </p:cTn>
                                        <p:tgtEl>
                                          <p:spTgt spid="38915">
                                            <p:txEl>
                                              <p:pRg st="0" end="0"/>
                                            </p:txEl>
                                          </p:spTgt>
                                        </p:tgtEl>
                                      </p:cBhvr>
                                      <p:to x="100000" y="100000"/>
                                    </p:animScale>
                                    <p:animScale>
                                      <p:cBhvr>
                                        <p:cTn id="33" dur="26">
                                          <p:stCondLst>
                                            <p:cond delay="1642"/>
                                          </p:stCondLst>
                                        </p:cTn>
                                        <p:tgtEl>
                                          <p:spTgt spid="38915">
                                            <p:txEl>
                                              <p:pRg st="0" end="0"/>
                                            </p:txEl>
                                          </p:spTgt>
                                        </p:tgtEl>
                                      </p:cBhvr>
                                      <p:to x="100000" y="90000"/>
                                    </p:animScale>
                                    <p:animScale>
                                      <p:cBhvr>
                                        <p:cTn id="34" dur="166" decel="50000">
                                          <p:stCondLst>
                                            <p:cond delay="1668"/>
                                          </p:stCondLst>
                                        </p:cTn>
                                        <p:tgtEl>
                                          <p:spTgt spid="38915">
                                            <p:txEl>
                                              <p:pRg st="0" end="0"/>
                                            </p:txEl>
                                          </p:spTgt>
                                        </p:tgtEl>
                                      </p:cBhvr>
                                      <p:to x="100000" y="100000"/>
                                    </p:animScale>
                                    <p:animScale>
                                      <p:cBhvr>
                                        <p:cTn id="35" dur="26">
                                          <p:stCondLst>
                                            <p:cond delay="1808"/>
                                          </p:stCondLst>
                                        </p:cTn>
                                        <p:tgtEl>
                                          <p:spTgt spid="38915">
                                            <p:txEl>
                                              <p:pRg st="0" end="0"/>
                                            </p:txEl>
                                          </p:spTgt>
                                        </p:tgtEl>
                                      </p:cBhvr>
                                      <p:to x="100000" y="95000"/>
                                    </p:animScale>
                                    <p:animScale>
                                      <p:cBhvr>
                                        <p:cTn id="36" dur="166" decel="50000">
                                          <p:stCondLst>
                                            <p:cond delay="1834"/>
                                          </p:stCondLst>
                                        </p:cTn>
                                        <p:tgtEl>
                                          <p:spTgt spid="38915">
                                            <p:txEl>
                                              <p:pRg st="0" end="0"/>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8915">
                                            <p:txEl>
                                              <p:pRg st="1" end="1"/>
                                            </p:txEl>
                                          </p:spTgt>
                                        </p:tgtEl>
                                        <p:attrNameLst>
                                          <p:attrName>style.visibility</p:attrName>
                                        </p:attrNameLst>
                                      </p:cBhvr>
                                      <p:to>
                                        <p:strVal val="visible"/>
                                      </p:to>
                                    </p:set>
                                    <p:animEffect transition="in" filter="wipe(down)">
                                      <p:cBhvr>
                                        <p:cTn id="39" dur="580">
                                          <p:stCondLst>
                                            <p:cond delay="0"/>
                                          </p:stCondLst>
                                        </p:cTn>
                                        <p:tgtEl>
                                          <p:spTgt spid="38915">
                                            <p:txEl>
                                              <p:pRg st="1" end="1"/>
                                            </p:txEl>
                                          </p:spTgt>
                                        </p:tgtEl>
                                      </p:cBhvr>
                                    </p:animEffect>
                                    <p:anim calcmode="lin" valueType="num">
                                      <p:cBhvr>
                                        <p:cTn id="40" dur="1822" tmFilter="0,0; 0.14,0.36; 0.43,0.73; 0.71,0.91; 1.0,1.0">
                                          <p:stCondLst>
                                            <p:cond delay="0"/>
                                          </p:stCondLst>
                                        </p:cTn>
                                        <p:tgtEl>
                                          <p:spTgt spid="38915">
                                            <p:txEl>
                                              <p:pRg st="1" end="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8915">
                                            <p:txEl>
                                              <p:pRg st="1" end="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8915">
                                            <p:txEl>
                                              <p:pRg st="1" end="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8915">
                                            <p:txEl>
                                              <p:pRg st="1" end="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8915">
                                            <p:txEl>
                                              <p:pRg st="1" end="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8915">
                                            <p:txEl>
                                              <p:pRg st="1" end="1"/>
                                            </p:txEl>
                                          </p:spTgt>
                                        </p:tgtEl>
                                      </p:cBhvr>
                                      <p:to x="100000" y="60000"/>
                                    </p:animScale>
                                    <p:animScale>
                                      <p:cBhvr>
                                        <p:cTn id="46" dur="166" decel="50000">
                                          <p:stCondLst>
                                            <p:cond delay="676"/>
                                          </p:stCondLst>
                                        </p:cTn>
                                        <p:tgtEl>
                                          <p:spTgt spid="38915">
                                            <p:txEl>
                                              <p:pRg st="1" end="1"/>
                                            </p:txEl>
                                          </p:spTgt>
                                        </p:tgtEl>
                                      </p:cBhvr>
                                      <p:to x="100000" y="100000"/>
                                    </p:animScale>
                                    <p:animScale>
                                      <p:cBhvr>
                                        <p:cTn id="47" dur="26">
                                          <p:stCondLst>
                                            <p:cond delay="1312"/>
                                          </p:stCondLst>
                                        </p:cTn>
                                        <p:tgtEl>
                                          <p:spTgt spid="38915">
                                            <p:txEl>
                                              <p:pRg st="1" end="1"/>
                                            </p:txEl>
                                          </p:spTgt>
                                        </p:tgtEl>
                                      </p:cBhvr>
                                      <p:to x="100000" y="80000"/>
                                    </p:animScale>
                                    <p:animScale>
                                      <p:cBhvr>
                                        <p:cTn id="48" dur="166" decel="50000">
                                          <p:stCondLst>
                                            <p:cond delay="1338"/>
                                          </p:stCondLst>
                                        </p:cTn>
                                        <p:tgtEl>
                                          <p:spTgt spid="38915">
                                            <p:txEl>
                                              <p:pRg st="1" end="1"/>
                                            </p:txEl>
                                          </p:spTgt>
                                        </p:tgtEl>
                                      </p:cBhvr>
                                      <p:to x="100000" y="100000"/>
                                    </p:animScale>
                                    <p:animScale>
                                      <p:cBhvr>
                                        <p:cTn id="49" dur="26">
                                          <p:stCondLst>
                                            <p:cond delay="1642"/>
                                          </p:stCondLst>
                                        </p:cTn>
                                        <p:tgtEl>
                                          <p:spTgt spid="38915">
                                            <p:txEl>
                                              <p:pRg st="1" end="1"/>
                                            </p:txEl>
                                          </p:spTgt>
                                        </p:tgtEl>
                                      </p:cBhvr>
                                      <p:to x="100000" y="90000"/>
                                    </p:animScale>
                                    <p:animScale>
                                      <p:cBhvr>
                                        <p:cTn id="50" dur="166" decel="50000">
                                          <p:stCondLst>
                                            <p:cond delay="1668"/>
                                          </p:stCondLst>
                                        </p:cTn>
                                        <p:tgtEl>
                                          <p:spTgt spid="38915">
                                            <p:txEl>
                                              <p:pRg st="1" end="1"/>
                                            </p:txEl>
                                          </p:spTgt>
                                        </p:tgtEl>
                                      </p:cBhvr>
                                      <p:to x="100000" y="100000"/>
                                    </p:animScale>
                                    <p:animScale>
                                      <p:cBhvr>
                                        <p:cTn id="51" dur="26">
                                          <p:stCondLst>
                                            <p:cond delay="1808"/>
                                          </p:stCondLst>
                                        </p:cTn>
                                        <p:tgtEl>
                                          <p:spTgt spid="38915">
                                            <p:txEl>
                                              <p:pRg st="1" end="1"/>
                                            </p:txEl>
                                          </p:spTgt>
                                        </p:tgtEl>
                                      </p:cBhvr>
                                      <p:to x="100000" y="95000"/>
                                    </p:animScale>
                                    <p:animScale>
                                      <p:cBhvr>
                                        <p:cTn id="52" dur="166" decel="50000">
                                          <p:stCondLst>
                                            <p:cond delay="1834"/>
                                          </p:stCondLst>
                                        </p:cTn>
                                        <p:tgtEl>
                                          <p:spTgt spid="38915">
                                            <p:txEl>
                                              <p:pRg st="1" end="1"/>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8916"/>
                                        </p:tgtEl>
                                        <p:attrNameLst>
                                          <p:attrName>style.visibility</p:attrName>
                                        </p:attrNameLst>
                                      </p:cBhvr>
                                      <p:to>
                                        <p:strVal val="visible"/>
                                      </p:to>
                                    </p:set>
                                    <p:animEffect transition="in" filter="wipe(down)">
                                      <p:cBhvr>
                                        <p:cTn id="55" dur="580">
                                          <p:stCondLst>
                                            <p:cond delay="0"/>
                                          </p:stCondLst>
                                        </p:cTn>
                                        <p:tgtEl>
                                          <p:spTgt spid="38916"/>
                                        </p:tgtEl>
                                      </p:cBhvr>
                                    </p:animEffect>
                                    <p:anim calcmode="lin" valueType="num">
                                      <p:cBhvr>
                                        <p:cTn id="56" dur="1822" tmFilter="0,0; 0.14,0.36; 0.43,0.73; 0.71,0.91; 1.0,1.0">
                                          <p:stCondLst>
                                            <p:cond delay="0"/>
                                          </p:stCondLst>
                                        </p:cTn>
                                        <p:tgtEl>
                                          <p:spTgt spid="3891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91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91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91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916"/>
                                        </p:tgtEl>
                                        <p:attrNameLst>
                                          <p:attrName>ppt_y</p:attrName>
                                        </p:attrNameLst>
                                      </p:cBhvr>
                                      <p:tavLst>
                                        <p:tav tm="0" fmla="#ppt_y-sin(pi*$)/81">
                                          <p:val>
                                            <p:fltVal val="0"/>
                                          </p:val>
                                        </p:tav>
                                        <p:tav tm="100000">
                                          <p:val>
                                            <p:fltVal val="1"/>
                                          </p:val>
                                        </p:tav>
                                      </p:tavLst>
                                    </p:anim>
                                    <p:animScale>
                                      <p:cBhvr>
                                        <p:cTn id="61" dur="26">
                                          <p:stCondLst>
                                            <p:cond delay="650"/>
                                          </p:stCondLst>
                                        </p:cTn>
                                        <p:tgtEl>
                                          <p:spTgt spid="38916"/>
                                        </p:tgtEl>
                                      </p:cBhvr>
                                      <p:to x="100000" y="60000"/>
                                    </p:animScale>
                                    <p:animScale>
                                      <p:cBhvr>
                                        <p:cTn id="62" dur="166" decel="50000">
                                          <p:stCondLst>
                                            <p:cond delay="676"/>
                                          </p:stCondLst>
                                        </p:cTn>
                                        <p:tgtEl>
                                          <p:spTgt spid="38916"/>
                                        </p:tgtEl>
                                      </p:cBhvr>
                                      <p:to x="100000" y="100000"/>
                                    </p:animScale>
                                    <p:animScale>
                                      <p:cBhvr>
                                        <p:cTn id="63" dur="26">
                                          <p:stCondLst>
                                            <p:cond delay="1312"/>
                                          </p:stCondLst>
                                        </p:cTn>
                                        <p:tgtEl>
                                          <p:spTgt spid="38916"/>
                                        </p:tgtEl>
                                      </p:cBhvr>
                                      <p:to x="100000" y="80000"/>
                                    </p:animScale>
                                    <p:animScale>
                                      <p:cBhvr>
                                        <p:cTn id="64" dur="166" decel="50000">
                                          <p:stCondLst>
                                            <p:cond delay="1338"/>
                                          </p:stCondLst>
                                        </p:cTn>
                                        <p:tgtEl>
                                          <p:spTgt spid="38916"/>
                                        </p:tgtEl>
                                      </p:cBhvr>
                                      <p:to x="100000" y="100000"/>
                                    </p:animScale>
                                    <p:animScale>
                                      <p:cBhvr>
                                        <p:cTn id="65" dur="26">
                                          <p:stCondLst>
                                            <p:cond delay="1642"/>
                                          </p:stCondLst>
                                        </p:cTn>
                                        <p:tgtEl>
                                          <p:spTgt spid="38916"/>
                                        </p:tgtEl>
                                      </p:cBhvr>
                                      <p:to x="100000" y="90000"/>
                                    </p:animScale>
                                    <p:animScale>
                                      <p:cBhvr>
                                        <p:cTn id="66" dur="166" decel="50000">
                                          <p:stCondLst>
                                            <p:cond delay="1668"/>
                                          </p:stCondLst>
                                        </p:cTn>
                                        <p:tgtEl>
                                          <p:spTgt spid="38916"/>
                                        </p:tgtEl>
                                      </p:cBhvr>
                                      <p:to x="100000" y="100000"/>
                                    </p:animScale>
                                    <p:animScale>
                                      <p:cBhvr>
                                        <p:cTn id="67" dur="26">
                                          <p:stCondLst>
                                            <p:cond delay="1808"/>
                                          </p:stCondLst>
                                        </p:cTn>
                                        <p:tgtEl>
                                          <p:spTgt spid="38916"/>
                                        </p:tgtEl>
                                      </p:cBhvr>
                                      <p:to x="100000" y="95000"/>
                                    </p:animScale>
                                    <p:animScale>
                                      <p:cBhvr>
                                        <p:cTn id="68" dur="166" decel="50000">
                                          <p:stCondLst>
                                            <p:cond delay="1834"/>
                                          </p:stCondLst>
                                        </p:cTn>
                                        <p:tgtEl>
                                          <p:spTgt spid="389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89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5410200" y="-76200"/>
            <a:ext cx="3810000" cy="1143000"/>
          </a:xfrm>
        </p:spPr>
        <p:txBody>
          <a:bodyPr>
            <a:normAutofit fontScale="90000"/>
          </a:bodyPr>
          <a:lstStyle/>
          <a:p>
            <a:pPr eaLnBrk="1" hangingPunct="1">
              <a:defRPr/>
            </a:pPr>
            <a:r>
              <a:rPr lang="en-US" u="sng" dirty="0" smtClean="0">
                <a:solidFill>
                  <a:srgbClr val="FF0000"/>
                </a:solidFill>
                <a:latin typeface="Georgia" pitchFamily="18" charset="0"/>
              </a:rPr>
              <a:t>What about the environment?</a:t>
            </a:r>
          </a:p>
        </p:txBody>
      </p:sp>
      <p:sp>
        <p:nvSpPr>
          <p:cNvPr id="39939" name="Rectangle 3"/>
          <p:cNvSpPr>
            <a:spLocks noGrp="1" noChangeArrowheads="1"/>
          </p:cNvSpPr>
          <p:nvPr>
            <p:ph type="body" idx="4294967295"/>
          </p:nvPr>
        </p:nvSpPr>
        <p:spPr>
          <a:xfrm>
            <a:off x="5486400" y="1071563"/>
            <a:ext cx="3733800" cy="5253037"/>
          </a:xfrm>
        </p:spPr>
        <p:txBody>
          <a:bodyPr>
            <a:normAutofit/>
          </a:bodyPr>
          <a:lstStyle/>
          <a:p>
            <a:pPr>
              <a:spcBef>
                <a:spcPts val="0"/>
              </a:spcBef>
              <a:spcAft>
                <a:spcPts val="700"/>
              </a:spcAft>
            </a:pPr>
            <a:r>
              <a:rPr lang="en-US" sz="2100" b="1" dirty="0" smtClean="0">
                <a:solidFill>
                  <a:schemeClr val="accent1">
                    <a:lumMod val="40000"/>
                    <a:lumOff val="60000"/>
                  </a:schemeClr>
                </a:solidFill>
                <a:latin typeface="Arial Narrow" pitchFamily="34" charset="0"/>
              </a:rPr>
              <a:t>At the nuclear power station itself, several attempts were made to clear away and contain chunks of graphite and other radioactive solids. </a:t>
            </a:r>
          </a:p>
          <a:p>
            <a:pPr>
              <a:spcBef>
                <a:spcPts val="0"/>
              </a:spcBef>
              <a:spcAft>
                <a:spcPts val="700"/>
              </a:spcAft>
            </a:pPr>
            <a:r>
              <a:rPr lang="en-US" sz="2100" b="1" dirty="0" smtClean="0">
                <a:solidFill>
                  <a:srgbClr val="00FF00"/>
                </a:solidFill>
                <a:latin typeface="Arial Narrow" pitchFamily="34" charset="0"/>
              </a:rPr>
              <a:t>They sent in volunteers.</a:t>
            </a:r>
          </a:p>
          <a:p>
            <a:pPr>
              <a:spcBef>
                <a:spcPts val="0"/>
              </a:spcBef>
              <a:spcAft>
                <a:spcPts val="700"/>
              </a:spcAft>
            </a:pPr>
            <a:r>
              <a:rPr lang="en-US" sz="2100" b="1" dirty="0" smtClean="0">
                <a:solidFill>
                  <a:srgbClr val="FFC000"/>
                </a:solidFill>
                <a:latin typeface="Arial Narrow" pitchFamily="34" charset="0"/>
              </a:rPr>
              <a:t>The volunteers were only allowed to be in the power station for 90 seconds or less. </a:t>
            </a:r>
          </a:p>
          <a:p>
            <a:pPr>
              <a:spcBef>
                <a:spcPts val="0"/>
              </a:spcBef>
              <a:spcAft>
                <a:spcPts val="700"/>
              </a:spcAft>
            </a:pPr>
            <a:r>
              <a:rPr lang="en-US" sz="2100" b="1" dirty="0" smtClean="0">
                <a:solidFill>
                  <a:schemeClr val="bg1"/>
                </a:solidFill>
                <a:latin typeface="Arial Narrow" pitchFamily="34" charset="0"/>
              </a:rPr>
              <a:t>The radiation levels were 15,000 times greater than a normal person's exposure in a year. </a:t>
            </a:r>
          </a:p>
        </p:txBody>
      </p:sp>
      <p:sp>
        <p:nvSpPr>
          <p:cNvPr id="4" name="AutoShape 2" descr="data:image/jpeg;base64,/9j/4AAQSkZJRgABAQAAAQABAAD/2wCEAAkGBhQSERUUEhQUFRUWFxoYGBgYGBgYGBYdGBgaHBoYGxgYHCYfGBwjGhgYHy8gIycpLCwsFx8xNTAqNSYsLCoBCQoKBQUFDQUFDSkYEhgpKSkpKSkpKSkpKSkpKSkpKSkpKSkpKSkpKSkpKSkpKSkpKSkpKSkpKSkpKSkpKSkpKf/AABEIALsBDgMBIgACEQEDEQH/xAAcAAACAgMBAQAAAAAAAAAAAAAEBQIDAAEGBwj/xABAEAABAgQDBQYFAwMCBAcAAAABAhEAAyExBBJBBVFhcYEGEyKRobEyQsHR8AcU4SNS8XKCM2KSohUkQ1OywtL/xAAUAQEAAAAAAAAAAAAAAAAAAAAA/8QAFBEBAAAAAAAAAAAAAAAAAAAAAP/aAAwDAQACEQMRAD8A9LliJtGkqETChAaAixIiDiJpVAWpTFgEVpMWAQE2jYiJiQMBMRMRACLBAbEZGGNGA3mjeaK3jHgLHjM0QeMeAseMBiAMZmgLHjTxHNGZoCbxp4jmjM0BKMeI5oGXtFImplVzKBUKUYbzvoYAp4x4jmjWaAk8Y8QzRmaAm8RMRzxorgNxGIlca7yA2TFa1RMrila4AARKIJMSEBIRMGKxEhAXoi5JihEXJgJPGSkAAAAACgAsNwjQMSSYC5MJ+1Ha+TgZbzPFMIdMsFlK4k/Kml+BYE0jnf1C/Uk7PIkyEJXPKAslZORCSSAWDFZJBo4Yb3aPEtp7cnYmaqbOVnUouSW9NwFgNBAe8dlP1Nk4p0zyiQtswdTIUNRmUzKHrprHXSp6VpCkKSpKg4UkhSSN4IoY+VZe0JkujWrUFr7tzj3h/wBi/wBQZ+BUoJ8UskqKC+Uk1LXymnxDqFCgD6LeMeK5U0KAULEA+Ye+t4k8BN4x4gDG4CcbiqcsgU/KE/RusTeAk8bBiIjYgNvGnjIiTAbeAsYn+ogueW9lD6KgyAdpoBAfiPMfcCAOzb/8xt4gFZgDvr5wJgtqpmqmJSFDulZSo5WUWfwsSacQIAx4wmIvGQGyYiY08ZAaJjTxpUReA2TFazGyYqWYAZJjbxBCok8BJ4kgxXE0mAvQYsBipBiwGAsESSIhCvtVt4YLBzZ9MwTllg1zLVRAbUPUjckwHlH627QlKxyUAlSpcpKVkH4SSVBLNWigT/q5x5+jKaOfL+Y3jMQpa1LmKKlqUVLUS5UVFyX1N4rQvlWn1t9YAxGEzqyuTVhV3+8Ptn9kULmISqYtJJAJYEh6GhHvHPutKgpO8Ec7iO17Lzl4vESkhJSSpyQSciU+InyBpvbfAe24DCCVKlykkkS0JQCouSEJABJDVYDSCHiqXNfziWaAsBiM2ZlBIBUwJZLOphYZiA54kCNAxt4Dhds9ucfKWgHZ2WWuahCAqfLVNmOWICZaiAS4GoGYO7x0uwO0EzEh5mCxOGped3YD7gAvP/2COQ/U3s5On4jCrlKlpK1pkJfMlaVETF5isO6WSzMCG1ene7Lkd3JlIZsktCWd2yoAbMwe12D7hAW4vaMqSAZ0xEsEsCshIJZ2DxqTtSSv4J0pXFMxB9jHnH6tY950qUD8CCojR1qLU3sj1jz6bNJJoSAwA43O+A+kR+GImPPf0qxKEiYgq8cwjKhjaWFVdt5VTgI9CMBp4FxrNWwY7/mAtyMEPA2KXcalCyOmX7iA0Jp7nwkO2VO5/hHr7QHsLD5O8G9QOtsoSL8Eg9YxE8EBAIdyQ1PiYCnVRgrDhpkwaDI3/TAFvGPEY3AaJjCY08aeAwxB42oxB4DbxQvhFhipRgEuExWR0qoE3Dv3b2UDrKOh+Sxp8LPNpHmuN7bZEhagtaQrL3iZZSuSoj4ZiVMlT6hw7WsYzDfqbJSGadlZwyUkJ/5Q6gSnc7NbQQHpOaJpMcentZLZyopckAZV1qw+XhFie1iP7vVA/wDmpMB0WO7QSMOuUiesI73NlUWCBlYnMo2+INDZJ3R4d272iJxzrnLSQcqEBaFoyFKszCUSc6iEu9BZzSMwX6hTUYVGGk+AIdJXZSgSTRI+H4mv9oD1XbnbjD4YlJJmLF0psk7lKNH4ByNQI8l7d9ulY5YDFEuW+VILhRNyQWBULPS5biqxE16rc8z9LQsVhlKqkBhxA9NYACaXOoY23ekYmU6SqnhIpz/xFylaKFRTjBOxsQETBmPhdzuerHzgJL2NiBKExUqYEAXILNoTu3V3cY7T9JMTkXPWRQSsovdS0+nhqdI1gtoEHxF0KcKGhSQyg3J4E7KbQGECgpJceInVWiT/AJgPbNk5u5SV0Up1EHTMSQOYBAgvNHE4XtGcRNkmXOmZFFYUgKDgJQ6Xo4NHJer7oeYXa/gS7mjOblqV32gHgMZmjn5vbDDIUULnyEqFClU1CVDgQS4MGr20kIzhlBnGUvmezGxejNvgOd7cbQV+7wCU1CcSDdvFlPmwPosR0u3sQP25bEDDqUM0tZUlLlIzsc10kBlNVidY4ftTiv6krKUqmSzMVlzMVFGFnLUoUNO8nLP+xo85R+omNK5a5k1M3ui6BMQlSQWIfKAN/tuEB0uO2lKxeNmTJgnhU4JEtKSAELJyocLQFKl5BLIapCib+FIu2NnSpeIEuUpQSoqT3k1DF8pKVBqLSsJDGnxB2gfYfaH93j+9xKpaB3YSFDKlKQCkAJE0lPw5kgF6Gxapfag4dOPyyilcmXKCgU5MpUEKUXKQHGYhzVVSzloBOrak2UtaQpRQPCwWQGCcrjRJoehq9Y9j/T3tmnH4cBRAnywy06lIoJgbfQHceYjw/v1oxCQtCZpUSQnMFprxBSCQHBzEZWqKNFWD2ivCz5agkylynspi7kgvXNQ8lawH06TFGKxAQkEgl1ISAP8AnWlH/wBn6Rx3ZH9TpOJIlTVoTNb4mKEqYblEseRI5R0OMx0ta5KRMll5oUWWk0QhahY/3BMAtwW2EJnq7xwUggMAXKTlPwmlA/ia8M9lbVROmze7JIARXKQKg6sx6GF+y8AlM4zClJKkKVahKlgipPC/HlDuVQkcLvxP5/iAJBjCRwc2rU8t8C4vaUqSnNNmIQN6iB6XjxPbXa6bi8b3qJSlSivupaaih+AZq5VGqqWJ6wHuZMaJiuW4SHJJYOTe1zx+8TEBpRiLxijESYDRVFKjE1xUtUB8+zZ0lYOUlAJB8QzkMGCXoSljQF2ahjJ+JtkXI6S0pPn3YHp1ELZaUk0UQa3ZuMX50Cyn3uXr0EAxTOKQlkyfCx0Kl5QQDYg3GmkWntBMcBaEFJZwlJS4fRaFOnmxtrClWITvHkYlMxympfy8xr13QBG1dpd4wSnIkC2eYtzvKlFz6Qq70pLg/wAxIqUdfKIFEAV++e8GYHEgjITq6d1bjnR4TEMYkkwBm1ZLEf3NX6QF3JZ9NOP43pBuGlZ+A1MWz5r0agt/n2gLNjbRKDcO1Eqq5cAAFxoS/KC07VKEFC0krysDQhQIueLNb0hcUAiITp5NFEkPRRqRwO8faAZ7DWQc5UA5KQGfStwRqOj2jpJPaDEITlCgQkMPAlg3DLTl6xxQk5WYsXcO4fRmaoiUzEqltn8L3LvY6kPVw7fcQHTq2jPz94O6VmJzoWkCWu9mDhVLvWL0bbxqllpqJUvMClIEtQQx8IAWgEte+4xzkvayWt/03rut6wR+7lkgFwerehYNxHtAE4xeLzrnKnpzZVHMhUoXSpPwlmdKlAsCQ9HjjEx2CpksjL3iQCCPiLhwzs7Cm+EWJ2JkrnoLtlUz6sFv6cIC7s9NYrCSQs5MpBYjKsKtr8I1DMDW0NNnDOqYFKSg1JUoOVnOkBKWcJrUl9bwu2fs7KSpMwEFvkFb3Cgr09IITLTJ/qTE5vEGKR8RNbKoNWLUgL+0K1IMslSs6fhcM4ZjUX4lq86xzGKxClnMokn23NuEN9u7VE2Y4DZUhOm92LauW1tCMr14wDaQh5ZFiCCkgkEEWLizbxHouydszlSZBxaJq5iULBUQkupRBSVOLhCWO8k6vHAYEnKzixYNUHdo+htHWT9uTUMqVkJexcBuihV28rQHQ4fb8lCics1AZI8IWAGr/wCmpvmFSGjW1e30qQhRC5y1v4UlU1LU1zNR60eFp7XlgJqiaU8RIB6OwcAUhFJXKxGLKpqR3aUslLgpKmuXDXCizG4eA5zbe3p8+b3s1aipQBD2KRQMNwq38xTgcYpBzAsXfQsRrW0Hdrik4jwAgBAocoJdy/hpqIUSEg0dn5X3QHtnYXbs6bgpZMxKiCpPiSVKoqle8DskjTRo6BO0ZxD/ANOtv6a7aWm7vePJNkSBLQBmGZnctUBqeINBgdFRMmb3C26OghudoD0xO1ppDvKuQKLS7Fn+ItGhtqY5GWTRj/xVJu9P+Ga09Y80k46ekH/zMwUOXMssPM1iSdtYwWmpV0ScxAAqSNftAekTNuLBAMpBcsGnPoTrLG71EYrakz/2Fn/SuWfdQjzTaHaHEol55hZSN0uWPiox+Klm8L0uIRp7Z4sfOg85cn/8iARftzokxarBTAWKVDofKvOOjRspKQQ8mvzUSeQOn5SBMbhRLAZaVl/kIUQ28i0AqRh2qpTbhr5XjGTveLVo/wBI6H7vFDjUdUmAx9yY0DG1BtXi79irujN+UKCTvqDXlRn3wAS68I1k3xdkeIlMBOXiCC1hBOV4CaL5PWAvyxBaHBeLieEVTyw4vygGv7WZ3SVlJIKXe4FqA6DkYHTnoXNK3oRrYtozVimTPmBOZC1OGfKbgaK0NGuIZYXtJKFFySAXDjKVdS1S30pACLkAnMtCOfwvwdDMdHNukROARosgcGVupmZ/XWHEvCSpiB3U1YfUhyg7vA5AtRvSxmG7J55VJ6VF7oAXuZ28XmKVgOTxGBIS6Dm3pKMpfgXI9o3s6SoKOdJTRmUDwrXl7R0iuyOICwoqQkA0NCK2cEAgtxNaRmJ2PORVKgtP9wSKdX+uujiAESABWh0ILdKXhbtdHeKRLSXI3kliwYnklz1hlIkzSsjOsl2UkBMwPr4c59otl9mE585CkqB1UEgnilWYh6i7QHP7R2MJSHdSiVM5oLE7vrC2VIpnVbQf3EcNRHZ7Q7OSkjNMnJSm58QXmpRsoHtWOXxs8EECpsKUI5fL0gDZM0GWk71erH6D8eGjFRI38W9OVY5/CTyhIo4cU1d6w+lLBLbtKv5GAmJDGlXDWBpAUnZaU/3twvuo9YYK0NOD249ftFc6YwqU2c1Hn+CA53HOFlKFEgUuakX13vGYOUpSgFuxLOwLecWqyzZpIBANSa0fX+IkkZZ+V8yXpwBgDJOMmSvCmYSBSqE8mYg6NGztOYfmDcUj6QbkFCA7EEWYNa4rrd+sbmzAsvkSLfCkAeSQ1uDQFP7xBrmQDr/TUT5u3rFH/ipQqmYa1IHoBTzN4sXISTb1f6V84pOElk1JH56QA+O2iqc+cuTSqiCwLgMARSF65JO7oU/YQynbOHyqBNdznq7RWrZ6hqPMeTQB07FKVfvFhvmUT78oExPlqNzEndFqJjHUdPx6RXilOXtT8tADgAf5+h94qxEsmzwWmvOMKaQFOFw2Yh67gxOZjUXFh6PDbaExa5VQwDOAAAybBk6Ak0OpivCYVSmBZKGzOqxFBoCdTxvBGKkSpcslK1KUSARZIfhdVtWsbwHPFERaL1orFakwEAIuliIARbLgLQmIzpbppd/NnpQbotSj00iU3DuBwrygAsHNqPLz0oIZ4Xswuao5VgBiUkvcVyqAqmj1raKsdsKZKlpns6FEEEEG7kUFqC51MX7P2qM7qUUuR4k1y6k3r+XtABzNlzpaylaFJWK0diN4Umh15cIuwyJxOaX3iiNQCeF9POHRnjLmStWb+4KOa/Bm0ajeUGyNqlWWrsDUvmJqCSa7tICOzMPj/nmplpvVlv8A7fhccFC0MZ0tCUjv5zqDmgCSRyQSSI5vaG3U51AhZahGYMa1q8Bqm+AZKPd6s9+sB0c/tJJljLIllROqgE+rEkCu6FU/acyaWUrK90ilNau9h6GFZSxF66/n5WGeysI62NHAY0AZi/2gFu25LZQNxJpvNLcH84WIw7XufQfnvDPa2NUJy8po7W9nteA5M3xOa/mlIDZRlKRZz/EdZM2qoO4TNS7ALSlRDFmBAHGxFAI5eZlCkl6u5BNgCWHDTygpOOcAEkOSTZnqb/7oA6hdkgcA7epPCF20AZhEsGjgqr6ennBSMpsRbj5UjFJF2L8Pb+ICuTLCRlCQAN3uS8L8Eypyip2D/YXg08DXygbC5pZIZwdRp5QDSW3ykt/im6JhdLl+OvURTLxROhA4j7+8STMB3vq3+Px4Ca16sGfXj7dIqM8GhLHjfl/kPEFgEsC5vUW55qeUUrxYS7nyJ3wBC5W73EVqwR0FdyS1OWlYBnbTV8pynhT1gzA7VCg05ObcQMp66HnAZLDcOgPWK8Wgggl+tYtkzG+Ij884ktTht8ABkBiYpRTmKlJrygiXJIAMBbhMNMmTAmXUmhJsBx4CGnaTBCTLkywXdRUd5YJBJ6nyAiOxMeqUo+EFKmeoBBBp7mka7Wz3noS5OVA4VUSfZoBPMReB1yDBatPP89YoJrAUGUd7/SJSyRElpYuDEpc7ePpAWyju/Pz6xKdN8J4tEU1sAOUaWiAc7I7SzESRKTkoSApTqYEuAAOJMK8bPTMV4sr70oly331QHPUxvBd0lzOSVJb5bioYjxDTjrF03E4Mt/Tn0OikB+d4CiTPCWLpVSymIp/oU78Y6LDS1TUZ5ctQclg4KEkGyXDmlt3SF52/h6f+WKmtmXT/AKQlvOCpvbkmgkpADN41U8gOFNOsBzOMJVMUT8yj6msPMJhElNX+Z2cfzCVAzTBxUDz1hrJYqOV2ALWYVNON6QFMwAkkaEtyt9IL2dM1c0B9B7feAZnhJ8rX/Hg7Z00AObbmcsWJYbyIBbtnZM2X45mUZjQOyqhz4dwtpExs5c5IUA5YOQHFgQ5oxe54VvA+08auasqmX0H9oew/N7wL3ymopQDgMCRTh6wGYvDlDhScqnYgggi+nlWCsBhXQ5AvQkm1iBoa+xiK0SzorK9SS5G/mLecHYd2FyAfCHpewtWAxGFcMwcUoweu4ivOMc6gcx/n7mLTJB/B5MY2tdLPzuadK6QFGXg3O3UvERMFnZ6cP48oxExSjQsN9n+po0SVIGpHn9Nb6QBEkNao33HlcUjSktZ3ar+9I0iUnVh0Iyt9DFoZmBHUuYASerekMeTPqxNd5Y+cDrwiS5SoDWyadWcecF4sgA1AURR/8H8aFpmLNVfaAhJkAVKsz+Qf6xKdPPy+ZH00irvC8Wo3/wAwDFDxI4ckPX8/iMkqUenA+ukXhwHctut7wC6dIYl7G0RAEGTJWZy43VIv9fSBkFtx8hAHYeU4cE8v5gfGSj3jl/ExD+o3wVhUA2LekEYuT4RvFQ+mh6W8hAJ5qfzqYoIrBc5Jq9/ZoFUKwElVisSYulh/z81gqXKrwgKMPJJi/wDbUg+TJA0iM1MAvVJpWFpwx0BI5cYaYpWgvAglnfo96EWr1DQEEyxTStmPvFj7mLaU87fm+CZaQWADP1L6kNpw94fSeycwoKljI6SySHUOLUy8jXlActhsODM3U5tuhrPWGSAA4pS/WKv2JlrKZoZxRtRWvJwI1LxKQolQvS930BY+0BVhsIuctk2F1H4R+boe4nsunIAlagedD0gDDbTUSBLShAFjUtvvBK56yPFNUbUSyRyLVPJ4BLiNhrSfE4T/AHG3lc9AYCQgoJsTa3h8zTrBeIvqOJf89YI2XgipYBS6QagpJS28kkVtQCACwoWo5QkqPAX5l/vDWYkyk1SyjR7EAm7mvC3tDjam1kYaWyAFLNhoOJbSOT71UxWeYol+h5PpugCBiyCwdR5a9b2jTvVfVPJmfe8WiXlALOKvY+9eERnEa+Q+leDQGCeNHbhpy4NFiZgD5i773q/5vgGcsAaizUp1d6W6wzwZlAZlippqU+lnfdS8BJWH/sKQdzp3P1pvihasvxV9X5Co9YIxGESA6ULRVmLkHgFHjvgNdCB8t+J9782gKMap1IVRnZtK6xVMJV8NWglaQTlox41bl9BBokpFAG+sAj/bq3RYJKtxhnNXqADr+CJmpsD5/eAukyClILhIO+pI4BnMRVIDmpbezedY1LwiiQzqGpJoIMThHDPyykFj7typALp4TvceZ1oBdusC2MNZ+HRVyXFGcPp69IAn4bxeAGthcwEZKi40g9ZenBn9fpAElLEPDSRhydN1dBALp6al/wAanW0CTEw1x2FZR3Go1hetFeUBXLhlh0vzgDLBeGMAwSmKsXNCRWLVJIS++nKF+LDgB3oTb8cwBuB7ogkLll2fP4SOAcs3LdFRwS5kzLh0yVkjxKBdKeZJbjxhUJD383+gcnpDCRjpktBlpVlTmBy62qz7+cB1Gz5qMNdSSvVRACRwSBro96dIr2l2lKgMgKuKrE8hX2hBLTmJZLvxB5D2g3DYZlJVlDgsxAax3HQ25WgFuPzTSVLIVw4AaFtKlzxEDzJaTWqS2qSE0LXSd+6GeJn+EpJSQS4YEHoxZPIB7PCrEilFOxcFV7W1vesBemSycySlQFwkEta6aKAb2NYuEslLhOlbVLVJzNfd5RXNSUS0qQvK4GYB6ki/uH4AQbgMesEZQkkgUUBcaubV1gII2UQAVJIc/wBySOL5qB/pbccFrSAaBIqo8BchLgCg1blC/HY+c7KUpJGj+UKMRjZqxlXMWUnQkkeUA27QiWpLymL1KvE5G4AmjFn6NrCvCyQRfdy6+kQQ5Y1ITYE6Fn8+EFYaYnPmCWArlfTrr9oC6TJYUJL+R1txpXzaJsoZsozAs6X/AO1rNWw9YsmSUqLodJ6UL1Jrr9IHmhVUvarpOvB/ysBHD4iWBkUhYDl0lT03eIb+sZKDEpC1ZKkAppwtryvA5wpfx3JZwWu/DfrBOF2WpSymWoGgICi1H0O+vqIB5sTFSkIObInMXKRRJAIoQOFb113xHGbNQZjBQSghRCnDECw+xFbjSAClHwqlrQpt+vAtX/PQub2eWxZTgVGYLSGNXAUPpreASYnZ5c5AVkF3FQRwq8Ql4lWbKWSeJ9HrDLF4GZLCUqzIDhjlOWuoLULNAq9m5694knQk38zASlyAou4puP4+kEHD9IXHDTELIIelxVx9RBcqbT4yjgoZh0N/OAbYfCKq4JtzJJ32H+IxcgA60NdG31P2gpKBlFhxcl+j010jFYZJDlyHvoLuGbe2sAsxMkMTny/2i5+41gKVJCbODcHVXIa+kH4oeJgDluLjg4FBFEnDl6FQ923mAhIWWYks7tQp5kN6wwRmSA71tXxdQDbWo8o1gZCS7Ku2Z8rtuBJFfS1YKUnRIAF6fxfTygBsaUgMCa3qXP0HlHPzbw/xEihMK1YImtGdqn8MAAgEnfDHBIgiVhB3RdkkOXB+IjgYtwOHgD8IA1Wbjpxje2sZLUEhCWmA1WGFGY1DO9IKw2GBBBBY/WJDsjPnAKQhhoc3kWuBAcsmQAWNW5jqzXiK8OkVDs+reRFa/lIYY/ZKpU0ywxUn4qa3DFtQW4tFKpOVRzAprW5I8zxvxgMw6Kg/DVwa7784PM7MzgkEVu9BQ6Wr/LQaJKCigd95SSwAuwod1rRkuWgpyglTFyGZt1HpvcQCObh81L6JADvzve3WBZ+CVKLLTlPEAg21aG20pYejUrVO49X/AIgOal0guWOhOr8qQAkpApVr2IrybSDhgnSCT5dYh+2ykDKPQud1mENcHhQvQ2JrbqwpoIBbiZDJBCwoaA3HSsKFYZz9o7DFbPZBcspjQv4gK0dIe7777oRTZVWLU3UNxViKwC4YZIFybPVq8G0i/D4MklXB6n7Vifdbmv8AluGkGbPSSw9vo/GAmcA6QDf5SPY67hE//D0CXm8TsXGVyNGazfflBKMLvYtooer84hjlLyBOgLuCXsPDW7F/pAKyFO0y5uSSTahBAIvo3leB1OGYFmcDVJdqEMwcQymTs10ponKMws1cwIsWiCppUhCcqSEOzJZTEuxahqHe/FmgL5cxU0DOUqa5PxO1Az+LWzQUqVNTlmKC/D4UrSWU1Q1i/UPo8VSsKlrKfRQq3NhWvzPBuGopitbfMAKt/tgB9p7TIwxlALB/5mqHrTR79OEc4hNQGLNQXF/ykdTtREsHwAsqhBJKgeD1FfUeaZWGyZk1C3FiQGdxYkEcCP5AJWHOahIINALVPE/jQZKkIqJiVPvDsemkRlYUqNS4NNX/AJh7hVBKal+BJo3T6wBezMGPiJSAL2L+0E4iQZjOw1ow97cuDwbgpIyJpv8AQGvpF2GSCCCHYAjreA5LaOGSkvfiTT0q/NrQEqUmlSVEMd3qA/IecNtqpqTxGsLULLn/AFN6wFmFwxd3FTSpzfnnDdeyzegcPy6aRVgR/WbRvPSu+OrRg0ZkeEVd9feA5LFYIpFfz8rCTuvEY7bHSwZZoKHQN7RyCh4/zhADdxXdvcDTcfvB2ypHD86xRPNvP2hvsmWHP5pAGGTRhHQbV7RiXhkeApLUqSl2ZzvHn9YWyZYfy+kW7d/4aRoBTg5UKbqQHI4zHmcsFa1LIetg5eocWdja0UIljxEqr15kivK0SCyFgCz/AEMYs+Nt5q1PblAOdmyWRS9Q5CTUGjapoa6V4BipmBKkMTZVDW+manPfrFuzk+EHVvqB5trDbKAkBqG/mfKA4faWFq2bLxa7ck1rC79q4oSVHRmBP1J+sdX2hlhIJAAYkimrQo7sCjXA90/cwAeGkKTMY5k1+YEcXI06R1OCkp7vMQmtK+JQD2f+LQFh8KlM1QAoG1Ju2+OlwWFT3JXlGbMQ/BhpaA5/EYVJehyt8rEuKhrMbxz2ODKqA5HxAEO/MCr0juZskFNRo/8A2vHL4zDpzENTKgtxIrAKJyGqKa6h3HCzb4abGwqi5Y6XYD0HG8YjDp7kKYP3hD8Ah284e9lRnkMqoTNYaEDK7AirOYDRwrK8XiGaj+JTagtTTyOsLdrYApCmSW1DadXZusdLiaJBFC7+o06mEu3ZpAUxIYlq25boDnpsoAkUVa3F996xUiTXdVquGgtCs0tyz10G+JSx4RrUXrAH4SSspCGoHchtOGh1guTs9Zqm5BrQe/DS8MhJCcOGFikg3IzO9TWsFYVN+voDAcltDZy/E+UhnINPR7tbfCYpJ1zAUBc089K6x1na5ZKkvuPoU7ucIkywCaWSDAZgsKahiCKjceIa/TjDb9oAGUPcHqDWE+CHiTzH0+8dnKwSC4y2Cd+qRA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5562599"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https://encrypted-tbn2.gstatic.com/images?q=tbn:ANd9GcTqBwQfxCCBBX6FXcy0IOmBP_XpxueG90rGwpCsgNJH-hf4_zP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57600"/>
            <a:ext cx="5598695" cy="322045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946625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randombar(horizontal)">
                                      <p:cBhvr>
                                        <p:cTn id="7" dur="500"/>
                                        <p:tgtEl>
                                          <p:spTgt spid="3174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0" dur="500"/>
                                        <p:tgtEl>
                                          <p:spTgt spid="39939">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Effect transition="in" filter="randombar(horizontal)">
                                      <p:cBhvr>
                                        <p:cTn id="13" dur="500"/>
                                        <p:tgtEl>
                                          <p:spTgt spid="39939">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9939">
                                            <p:txEl>
                                              <p:pRg st="2" end="2"/>
                                            </p:txEl>
                                          </p:spTgt>
                                        </p:tgtEl>
                                        <p:attrNameLst>
                                          <p:attrName>style.visibility</p:attrName>
                                        </p:attrNameLst>
                                      </p:cBhvr>
                                      <p:to>
                                        <p:strVal val="visible"/>
                                      </p:to>
                                    </p:set>
                                    <p:animEffect transition="in" filter="randombar(horizontal)">
                                      <p:cBhvr>
                                        <p:cTn id="16" dur="500"/>
                                        <p:tgtEl>
                                          <p:spTgt spid="39939">
                                            <p:txEl>
                                              <p:pRg st="2" end="2"/>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animEffect transition="in" filter="randombar(horizontal)">
                                      <p:cBhvr>
                                        <p:cTn id="19" dur="500"/>
                                        <p:tgtEl>
                                          <p:spTgt spid="39939">
                                            <p:txEl>
                                              <p:pRg st="3" end="3"/>
                                            </p:txEl>
                                          </p:spTgt>
                                        </p:tgtEl>
                                      </p:cBhvr>
                                    </p:animEffect>
                                  </p:childTnLst>
                                </p:cTn>
                              </p:par>
                              <p:par>
                                <p:cTn id="20" presetID="14" presetClass="entr" presetSubtype="10" fill="hold" grpId="0" nodeType="withEffect" nodePh="1">
                                  <p:stCondLst>
                                    <p:cond delay="0"/>
                                  </p:stCondLst>
                                  <p:endCondLst>
                                    <p:cond evt="begin" delay="0">
                                      <p:tn val="20"/>
                                    </p:cond>
                                  </p:end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par>
                                <p:cTn id="23" presetID="14" presetClass="entr" presetSubtype="10" fill="hold" nodeType="withEffect">
                                  <p:stCondLst>
                                    <p:cond delay="0"/>
                                  </p:stCondLst>
                                  <p:childTnLst>
                                    <p:set>
                                      <p:cBhvr>
                                        <p:cTn id="24" dur="1" fill="hold">
                                          <p:stCondLst>
                                            <p:cond delay="0"/>
                                          </p:stCondLst>
                                        </p:cTn>
                                        <p:tgtEl>
                                          <p:spTgt spid="1027"/>
                                        </p:tgtEl>
                                        <p:attrNameLst>
                                          <p:attrName>style.visibility</p:attrName>
                                        </p:attrNameLst>
                                      </p:cBhvr>
                                      <p:to>
                                        <p:strVal val="visible"/>
                                      </p:to>
                                    </p:set>
                                    <p:animEffect transition="in" filter="randombar(horizontal)">
                                      <p:cBhvr>
                                        <p:cTn id="25" dur="500"/>
                                        <p:tgtEl>
                                          <p:spTgt spid="1027"/>
                                        </p:tgtEl>
                                      </p:cBhvr>
                                    </p:animEffect>
                                  </p:childTnLst>
                                </p:cTn>
                              </p:par>
                              <p:par>
                                <p:cTn id="26" presetID="14" presetClass="entr" presetSubtype="10" fill="hold" nodeType="withEffect">
                                  <p:stCondLst>
                                    <p:cond delay="0"/>
                                  </p:stCondLst>
                                  <p:childTnLst>
                                    <p:set>
                                      <p:cBhvr>
                                        <p:cTn id="27" dur="1" fill="hold">
                                          <p:stCondLst>
                                            <p:cond delay="0"/>
                                          </p:stCondLst>
                                        </p:cTn>
                                        <p:tgtEl>
                                          <p:spTgt spid="1029"/>
                                        </p:tgtEl>
                                        <p:attrNameLst>
                                          <p:attrName>style.visibility</p:attrName>
                                        </p:attrNameLst>
                                      </p:cBhvr>
                                      <p:to>
                                        <p:strVal val="visible"/>
                                      </p:to>
                                    </p:set>
                                    <p:animEffect transition="in" filter="randombar(horizontal)">
                                      <p:cBhvr>
                                        <p:cTn id="28"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9939"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381000" y="228600"/>
            <a:ext cx="3987800" cy="1143000"/>
          </a:xfrm>
        </p:spPr>
        <p:txBody>
          <a:bodyPr>
            <a:normAutofit fontScale="90000"/>
          </a:bodyPr>
          <a:lstStyle/>
          <a:p>
            <a:pPr eaLnBrk="1" hangingPunct="1">
              <a:defRPr/>
            </a:pPr>
            <a:r>
              <a:rPr lang="en-US" u="sng" dirty="0" smtClean="0">
                <a:solidFill>
                  <a:srgbClr val="FF0000"/>
                </a:solidFill>
                <a:latin typeface="Georgia" pitchFamily="18" charset="0"/>
              </a:rPr>
              <a:t>How did the country react?</a:t>
            </a:r>
          </a:p>
        </p:txBody>
      </p:sp>
      <p:sp>
        <p:nvSpPr>
          <p:cNvPr id="37891" name="Rectangle 3"/>
          <p:cNvSpPr>
            <a:spLocks noGrp="1" noChangeArrowheads="1"/>
          </p:cNvSpPr>
          <p:nvPr>
            <p:ph sz="quarter" idx="4294967295"/>
          </p:nvPr>
        </p:nvSpPr>
        <p:spPr>
          <a:xfrm>
            <a:off x="3886200" y="3733800"/>
            <a:ext cx="5257800" cy="4419600"/>
          </a:xfrm>
        </p:spPr>
        <p:txBody>
          <a:bodyPr/>
          <a:lstStyle/>
          <a:p>
            <a:pPr eaLnBrk="1" hangingPunct="1"/>
            <a:r>
              <a:rPr lang="en-US" sz="2400" dirty="0" smtClean="0">
                <a:solidFill>
                  <a:srgbClr val="00FF00"/>
                </a:solidFill>
                <a:latin typeface="Georgia" pitchFamily="18" charset="0"/>
              </a:rPr>
              <a:t>The morning after the explosion, there was no hint of a disaster. </a:t>
            </a:r>
          </a:p>
          <a:p>
            <a:pPr eaLnBrk="1" hangingPunct="1"/>
            <a:r>
              <a:rPr lang="en-US" sz="2400" dirty="0" smtClean="0">
                <a:solidFill>
                  <a:srgbClr val="FFC000"/>
                </a:solidFill>
                <a:latin typeface="Georgia" pitchFamily="18" charset="0"/>
              </a:rPr>
              <a:t>After </a:t>
            </a:r>
            <a:r>
              <a:rPr lang="en-US" sz="2400" b="1" dirty="0" smtClean="0">
                <a:solidFill>
                  <a:srgbClr val="00B0F0"/>
                </a:solidFill>
                <a:latin typeface="Georgia" pitchFamily="18" charset="0"/>
              </a:rPr>
              <a:t>36 hours</a:t>
            </a:r>
            <a:r>
              <a:rPr lang="en-US" sz="2400" dirty="0" smtClean="0">
                <a:solidFill>
                  <a:srgbClr val="00B0F0"/>
                </a:solidFill>
                <a:latin typeface="Georgia" pitchFamily="18" charset="0"/>
              </a:rPr>
              <a:t> </a:t>
            </a:r>
            <a:r>
              <a:rPr lang="en-US" sz="2400" dirty="0" smtClean="0">
                <a:solidFill>
                  <a:srgbClr val="FFC000"/>
                </a:solidFill>
                <a:latin typeface="Georgia" pitchFamily="18" charset="0"/>
              </a:rPr>
              <a:t>of be exposed to radiation, people were told to pack their clothing and evacuate their homes.</a:t>
            </a:r>
          </a:p>
          <a:p>
            <a:pPr eaLnBrk="1" hangingPunct="1"/>
            <a:r>
              <a:rPr lang="en-US" sz="2400" dirty="0" smtClean="0">
                <a:solidFill>
                  <a:srgbClr val="F52BD8"/>
                </a:solidFill>
                <a:latin typeface="Georgia" pitchFamily="18" charset="0"/>
              </a:rPr>
              <a:t>There as was an 18 mile evacuation.</a:t>
            </a:r>
          </a:p>
          <a:p>
            <a:pPr eaLnBrk="1" hangingPunct="1"/>
            <a:endParaRPr lang="en-US" sz="2400" dirty="0" smtClean="0">
              <a:solidFill>
                <a:srgbClr val="FFC000"/>
              </a:solidFill>
              <a:latin typeface="Georgia" pitchFamily="18" charset="0"/>
            </a:endParaRPr>
          </a:p>
          <a:p>
            <a:pPr eaLnBrk="1" hangingPunct="1"/>
            <a:endParaRPr lang="en-US" sz="2400" dirty="0" smtClean="0">
              <a:solidFill>
                <a:srgbClr val="FFC000"/>
              </a:solidFill>
              <a:latin typeface="Georgia" pitchFamily="18" charset="0"/>
            </a:endParaRPr>
          </a:p>
        </p:txBody>
      </p:sp>
      <p:pic>
        <p:nvPicPr>
          <p:cNvPr id="37892" name="Picture 4" descr="ch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13" y="1916892"/>
            <a:ext cx="4537587" cy="4941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6122619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9698"/>
                                        </p:tgtEl>
                                      </p:cBhvr>
                                    </p:animEffect>
                                    <p:animScale>
                                      <p:cBhvr>
                                        <p:cTn id="7" dur="250" autoRev="1" fill="hold"/>
                                        <p:tgtEl>
                                          <p:spTgt spid="29698"/>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37891">
                                            <p:txEl>
                                              <p:pRg st="0" end="0"/>
                                            </p:txEl>
                                          </p:spTgt>
                                        </p:tgtEl>
                                      </p:cBhvr>
                                    </p:animEffect>
                                    <p:animScale>
                                      <p:cBhvr>
                                        <p:cTn id="10" dur="250" autoRev="1" fill="hold"/>
                                        <p:tgtEl>
                                          <p:spTgt spid="37891">
                                            <p:txEl>
                                              <p:pRg st="0" end="0"/>
                                            </p:txEl>
                                          </p:spTgt>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37891">
                                            <p:txEl>
                                              <p:pRg st="1" end="1"/>
                                            </p:txEl>
                                          </p:spTgt>
                                        </p:tgtEl>
                                      </p:cBhvr>
                                    </p:animEffect>
                                    <p:animScale>
                                      <p:cBhvr>
                                        <p:cTn id="13" dur="250" autoRev="1" fill="hold"/>
                                        <p:tgtEl>
                                          <p:spTgt spid="37891">
                                            <p:txEl>
                                              <p:pRg st="1" end="1"/>
                                            </p:txEl>
                                          </p:spTgt>
                                        </p:tgtEl>
                                      </p:cBhvr>
                                      <p:by x="105000" y="105000"/>
                                    </p:animScale>
                                  </p:childTnLst>
                                </p:cTn>
                              </p:par>
                              <p:par>
                                <p:cTn id="14" presetID="26" presetClass="emph" presetSubtype="0" fill="hold" grpId="0" nodeType="withEffect">
                                  <p:stCondLst>
                                    <p:cond delay="0"/>
                                  </p:stCondLst>
                                  <p:childTnLst>
                                    <p:animEffect transition="out" filter="fade">
                                      <p:cBhvr>
                                        <p:cTn id="15" dur="500" tmFilter="0, 0; .2, .5; .8, .5; 1, 0"/>
                                        <p:tgtEl>
                                          <p:spTgt spid="37891">
                                            <p:txEl>
                                              <p:pRg st="2" end="2"/>
                                            </p:txEl>
                                          </p:spTgt>
                                        </p:tgtEl>
                                      </p:cBhvr>
                                    </p:animEffect>
                                    <p:animScale>
                                      <p:cBhvr>
                                        <p:cTn id="16" dur="250" autoRev="1" fill="hold"/>
                                        <p:tgtEl>
                                          <p:spTgt spid="37891">
                                            <p:txEl>
                                              <p:pRg st="2" end="2"/>
                                            </p:txEl>
                                          </p:spTgt>
                                        </p:tgtEl>
                                      </p:cBhvr>
                                      <p:by x="105000" y="105000"/>
                                    </p:animScale>
                                  </p:childTnLst>
                                </p:cTn>
                              </p:par>
                              <p:par>
                                <p:cTn id="17" presetID="26" presetClass="emph" presetSubtype="0" fill="hold" nodeType="withEffect">
                                  <p:stCondLst>
                                    <p:cond delay="0"/>
                                  </p:stCondLst>
                                  <p:childTnLst>
                                    <p:animEffect transition="out" filter="fade">
                                      <p:cBhvr>
                                        <p:cTn id="18" dur="500" tmFilter="0, 0; .2, .5; .8, .5; 1, 0"/>
                                        <p:tgtEl>
                                          <p:spTgt spid="37892"/>
                                        </p:tgtEl>
                                      </p:cBhvr>
                                    </p:animEffect>
                                    <p:animScale>
                                      <p:cBhvr>
                                        <p:cTn id="19" dur="250" autoRev="1" fill="hold"/>
                                        <p:tgtEl>
                                          <p:spTgt spid="378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378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0" y="-228600"/>
            <a:ext cx="8229600" cy="1143000"/>
          </a:xfrm>
        </p:spPr>
        <p:txBody>
          <a:bodyPr/>
          <a:lstStyle/>
          <a:p>
            <a:pPr eaLnBrk="1" hangingPunct="1">
              <a:defRPr/>
            </a:pPr>
            <a:r>
              <a:rPr lang="en-US" u="sng" dirty="0" smtClean="0">
                <a:solidFill>
                  <a:srgbClr val="92D050"/>
                </a:solidFill>
                <a:latin typeface="Georgia" pitchFamily="18" charset="0"/>
              </a:rPr>
              <a:t>What about the environment?</a:t>
            </a:r>
          </a:p>
        </p:txBody>
      </p:sp>
      <p:sp>
        <p:nvSpPr>
          <p:cNvPr id="32771" name="Rectangle 3"/>
          <p:cNvSpPr>
            <a:spLocks noGrp="1" noChangeArrowheads="1"/>
          </p:cNvSpPr>
          <p:nvPr>
            <p:ph type="body" idx="4294967295"/>
          </p:nvPr>
        </p:nvSpPr>
        <p:spPr>
          <a:xfrm>
            <a:off x="5638800" y="762000"/>
            <a:ext cx="3581400" cy="5715000"/>
          </a:xfrm>
        </p:spPr>
        <p:txBody>
          <a:bodyPr>
            <a:noAutofit/>
          </a:bodyPr>
          <a:lstStyle/>
          <a:p>
            <a:pPr eaLnBrk="1" hangingPunct="1">
              <a:spcBef>
                <a:spcPts val="0"/>
              </a:spcBef>
              <a:spcAft>
                <a:spcPts val="700"/>
              </a:spcAft>
            </a:pPr>
            <a:r>
              <a:rPr lang="en-US" sz="2100" b="1" dirty="0" smtClean="0">
                <a:solidFill>
                  <a:srgbClr val="FF0000"/>
                </a:solidFill>
                <a:latin typeface="Arial Narrow" pitchFamily="34" charset="0"/>
              </a:rPr>
              <a:t>Any movable objects near the plant were buried; cars, trucks, and even topsoil. </a:t>
            </a:r>
          </a:p>
          <a:p>
            <a:pPr eaLnBrk="1" hangingPunct="1">
              <a:spcBef>
                <a:spcPts val="0"/>
              </a:spcBef>
              <a:spcAft>
                <a:spcPts val="700"/>
              </a:spcAft>
            </a:pPr>
            <a:r>
              <a:rPr lang="en-US" sz="2100" b="1" dirty="0" smtClean="0">
                <a:solidFill>
                  <a:srgbClr val="00B0F0"/>
                </a:solidFill>
                <a:latin typeface="Arial Narrow" pitchFamily="34" charset="0"/>
              </a:rPr>
              <a:t>Some 60,000 buildings had to be washed with special chemicals, and even some roofs had to be replaced. </a:t>
            </a:r>
          </a:p>
          <a:p>
            <a:pPr eaLnBrk="1" hangingPunct="1">
              <a:spcBef>
                <a:spcPts val="0"/>
              </a:spcBef>
              <a:spcAft>
                <a:spcPts val="700"/>
              </a:spcAft>
            </a:pPr>
            <a:r>
              <a:rPr lang="en-US" sz="2100" b="1" dirty="0" smtClean="0">
                <a:solidFill>
                  <a:srgbClr val="F52BD8"/>
                </a:solidFill>
                <a:latin typeface="Arial Narrow" pitchFamily="34" charset="0"/>
              </a:rPr>
              <a:t>A special solution was sprayed throughout the danger zone on streets and walkways to prevent radioactive dust from blowing and further contaminating the area. </a:t>
            </a:r>
          </a:p>
          <a:p>
            <a:pPr eaLnBrk="1" hangingPunct="1">
              <a:spcBef>
                <a:spcPts val="0"/>
              </a:spcBef>
              <a:spcAft>
                <a:spcPts val="700"/>
              </a:spcAft>
            </a:pPr>
            <a:r>
              <a:rPr lang="en-US" sz="2100" b="1" dirty="0" smtClean="0">
                <a:solidFill>
                  <a:srgbClr val="FFFF00"/>
                </a:solidFill>
                <a:latin typeface="Arial Narrow" pitchFamily="34" charset="0"/>
              </a:rPr>
              <a:t>Nearby trees that had absorbed the radiation were all cut down and buried in concrete pits. </a:t>
            </a:r>
          </a:p>
        </p:txBody>
      </p:sp>
    </p:spTree>
    <p:custDataLst>
      <p:tags r:id="rId1"/>
    </p:custDataLst>
    <p:extLst>
      <p:ext uri="{BB962C8B-B14F-4D97-AF65-F5344CB8AC3E}">
        <p14:creationId xmlns:p14="http://schemas.microsoft.com/office/powerpoint/2010/main" val="26259924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circle(in)">
                                      <p:cBhvr>
                                        <p:cTn id="7" dur="2000"/>
                                        <p:tgtEl>
                                          <p:spTgt spid="32771">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circle(in)">
                                      <p:cBhvr>
                                        <p:cTn id="10" dur="2000"/>
                                        <p:tgtEl>
                                          <p:spTgt spid="32771">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Effect transition="in" filter="circle(in)">
                                      <p:cBhvr>
                                        <p:cTn id="13" dur="2000"/>
                                        <p:tgtEl>
                                          <p:spTgt spid="32771">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2771">
                                            <p:txEl>
                                              <p:pRg st="3" end="3"/>
                                            </p:txEl>
                                          </p:spTgt>
                                        </p:tgtEl>
                                        <p:attrNameLst>
                                          <p:attrName>style.visibility</p:attrName>
                                        </p:attrNameLst>
                                      </p:cBhvr>
                                      <p:to>
                                        <p:strVal val="visible"/>
                                      </p:to>
                                    </p:set>
                                    <p:animEffect transition="in" filter="circle(in)">
                                      <p:cBhvr>
                                        <p:cTn id="16" dur="2000"/>
                                        <p:tgtEl>
                                          <p:spTgt spid="32771">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2770"/>
                                        </p:tgtEl>
                                        <p:attrNameLst>
                                          <p:attrName>style.visibility</p:attrName>
                                        </p:attrNameLst>
                                      </p:cBhvr>
                                      <p:to>
                                        <p:strVal val="visible"/>
                                      </p:to>
                                    </p:set>
                                    <p:animEffect transition="in" filter="circle(in)">
                                      <p:cBhvr>
                                        <p:cTn id="19" dur="2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304800"/>
            <a:ext cx="8229600" cy="1143000"/>
          </a:xfrm>
        </p:spPr>
        <p:txBody>
          <a:bodyPr/>
          <a:lstStyle/>
          <a:p>
            <a:pPr eaLnBrk="1" hangingPunct="1">
              <a:defRPr/>
            </a:pPr>
            <a:r>
              <a:rPr lang="en-US" u="sng" dirty="0" smtClean="0">
                <a:solidFill>
                  <a:schemeClr val="bg1"/>
                </a:solidFill>
                <a:latin typeface="Georgia" pitchFamily="18" charset="0"/>
              </a:rPr>
              <a:t>Is it still working?</a:t>
            </a:r>
          </a:p>
        </p:txBody>
      </p:sp>
      <p:sp>
        <p:nvSpPr>
          <p:cNvPr id="33795" name="Rectangle 3"/>
          <p:cNvSpPr>
            <a:spLocks noGrp="1" noChangeArrowheads="1"/>
          </p:cNvSpPr>
          <p:nvPr>
            <p:ph type="body" idx="4294967295"/>
          </p:nvPr>
        </p:nvSpPr>
        <p:spPr>
          <a:xfrm>
            <a:off x="0" y="838200"/>
            <a:ext cx="9144000" cy="4495800"/>
          </a:xfrm>
        </p:spPr>
        <p:txBody>
          <a:bodyPr>
            <a:noAutofit/>
          </a:bodyPr>
          <a:lstStyle/>
          <a:p>
            <a:pPr eaLnBrk="1" hangingPunct="1"/>
            <a:r>
              <a:rPr lang="en-US" sz="2300" b="1" dirty="0" smtClean="0">
                <a:solidFill>
                  <a:schemeClr val="accent1"/>
                </a:solidFill>
                <a:latin typeface="Arial Narrow" pitchFamily="34" charset="0"/>
              </a:rPr>
              <a:t>Chernobyl continued to produce electricity for another 14 years, until international pressure forced its closure in 2000. </a:t>
            </a:r>
          </a:p>
          <a:p>
            <a:pPr eaLnBrk="1" hangingPunct="1"/>
            <a:r>
              <a:rPr lang="en-US" sz="2300" b="1" dirty="0" smtClean="0">
                <a:solidFill>
                  <a:srgbClr val="F52BD8"/>
                </a:solidFill>
                <a:latin typeface="Arial Narrow" pitchFamily="34" charset="0"/>
              </a:rPr>
              <a:t>An official exclusion zone around the plant remains in place, extending for 18 miles. </a:t>
            </a:r>
          </a:p>
          <a:p>
            <a:pPr lvl="3"/>
            <a:r>
              <a:rPr lang="en-US" sz="2500" b="1" dirty="0" smtClean="0">
                <a:solidFill>
                  <a:srgbClr val="FF0000"/>
                </a:solidFill>
                <a:latin typeface="Arial Narrow" pitchFamily="34" charset="0"/>
              </a:rPr>
              <a:t>It is one of the most radioactive spots on Earth.</a:t>
            </a:r>
          </a:p>
          <a:p>
            <a:r>
              <a:rPr lang="en-US" sz="2300" b="1" dirty="0">
                <a:solidFill>
                  <a:srgbClr val="FFFF00"/>
                </a:solidFill>
                <a:latin typeface="Arial Narrow" pitchFamily="34" charset="0"/>
              </a:rPr>
              <a:t>In the first months after the accident, </a:t>
            </a:r>
            <a:r>
              <a:rPr lang="en-US" sz="2300" b="1" dirty="0" smtClean="0">
                <a:solidFill>
                  <a:srgbClr val="FFFF00"/>
                </a:solidFill>
                <a:latin typeface="Arial Narrow" pitchFamily="34" charset="0"/>
              </a:rPr>
              <a:t>28 </a:t>
            </a:r>
            <a:r>
              <a:rPr lang="en-US" sz="2300" b="1" dirty="0">
                <a:solidFill>
                  <a:srgbClr val="FFFF00"/>
                </a:solidFill>
                <a:latin typeface="Arial Narrow" pitchFamily="34" charset="0"/>
              </a:rPr>
              <a:t>emergency </a:t>
            </a:r>
            <a:endParaRPr lang="en-US" sz="2300" b="1" dirty="0" smtClean="0">
              <a:solidFill>
                <a:srgbClr val="FFFF00"/>
              </a:solidFill>
              <a:latin typeface="Arial Narrow" pitchFamily="34" charset="0"/>
            </a:endParaRPr>
          </a:p>
          <a:p>
            <a:pPr marL="0" indent="0">
              <a:buNone/>
            </a:pPr>
            <a:r>
              <a:rPr lang="en-US" sz="2300" b="1" dirty="0">
                <a:solidFill>
                  <a:srgbClr val="FFFF00"/>
                </a:solidFill>
                <a:latin typeface="Arial Narrow" pitchFamily="34" charset="0"/>
              </a:rPr>
              <a:t> </a:t>
            </a:r>
            <a:r>
              <a:rPr lang="en-US" sz="2300" b="1" dirty="0" smtClean="0">
                <a:solidFill>
                  <a:srgbClr val="FFFF00"/>
                </a:solidFill>
                <a:latin typeface="Arial Narrow" pitchFamily="34" charset="0"/>
              </a:rPr>
              <a:t>       workers </a:t>
            </a:r>
            <a:r>
              <a:rPr lang="en-US" sz="2300" b="1" dirty="0">
                <a:solidFill>
                  <a:srgbClr val="FFFF00"/>
                </a:solidFill>
                <a:latin typeface="Arial Narrow" pitchFamily="34" charset="0"/>
              </a:rPr>
              <a:t>died from acute radiation syndrome</a:t>
            </a:r>
          </a:p>
          <a:p>
            <a:pPr lvl="1"/>
            <a:r>
              <a:rPr lang="en-US" sz="2300" b="1" dirty="0">
                <a:solidFill>
                  <a:srgbClr val="FFFF00"/>
                </a:solidFill>
                <a:latin typeface="Arial Narrow" pitchFamily="34" charset="0"/>
              </a:rPr>
              <a:t>Doctors have noticed an increase in </a:t>
            </a:r>
            <a:r>
              <a:rPr lang="en-US" sz="2300" b="1" dirty="0" smtClean="0">
                <a:solidFill>
                  <a:srgbClr val="FFFF00"/>
                </a:solidFill>
                <a:latin typeface="Arial Narrow" pitchFamily="34" charset="0"/>
              </a:rPr>
              <a:t>cases                                                                                     </a:t>
            </a:r>
            <a:r>
              <a:rPr lang="en-US" sz="2300" b="1" dirty="0">
                <a:solidFill>
                  <a:srgbClr val="FFFF00"/>
                </a:solidFill>
                <a:latin typeface="Arial Narrow" pitchFamily="34" charset="0"/>
              </a:rPr>
              <a:t>of cancer </a:t>
            </a:r>
            <a:r>
              <a:rPr lang="en-US" sz="2300" b="1" dirty="0" smtClean="0">
                <a:solidFill>
                  <a:srgbClr val="FFFF00"/>
                </a:solidFill>
                <a:latin typeface="Arial Narrow" pitchFamily="34" charset="0"/>
              </a:rPr>
              <a:t>in people who </a:t>
            </a:r>
            <a:r>
              <a:rPr lang="en-US" sz="2300" b="1" dirty="0">
                <a:solidFill>
                  <a:srgbClr val="FFFF00"/>
                </a:solidFill>
                <a:latin typeface="Arial Narrow" pitchFamily="34" charset="0"/>
              </a:rPr>
              <a:t>lived nearby</a:t>
            </a:r>
          </a:p>
          <a:p>
            <a:r>
              <a:rPr lang="en-US" sz="2300" b="1" dirty="0">
                <a:solidFill>
                  <a:srgbClr val="00B0F0"/>
                </a:solidFill>
                <a:latin typeface="Arial Narrow" pitchFamily="34" charset="0"/>
              </a:rPr>
              <a:t>Many animals died or suffered thyroid damage</a:t>
            </a:r>
          </a:p>
          <a:p>
            <a:pPr lvl="1"/>
            <a:r>
              <a:rPr lang="en-US" sz="2300" b="1" dirty="0">
                <a:solidFill>
                  <a:srgbClr val="00B0F0"/>
                </a:solidFill>
                <a:latin typeface="Arial Narrow" pitchFamily="34" charset="0"/>
              </a:rPr>
              <a:t>Fish in nearby rivers were unsafe to eat for many years</a:t>
            </a:r>
          </a:p>
          <a:p>
            <a:r>
              <a:rPr lang="en-US" sz="2300" b="1" dirty="0">
                <a:solidFill>
                  <a:srgbClr val="00B050"/>
                </a:solidFill>
                <a:latin typeface="Arial Narrow" pitchFamily="34" charset="0"/>
              </a:rPr>
              <a:t>Millions of acres of farmland have been poisoned</a:t>
            </a:r>
          </a:p>
          <a:p>
            <a:pPr lvl="2"/>
            <a:r>
              <a:rPr lang="en-US" sz="2300" b="1" dirty="0">
                <a:solidFill>
                  <a:srgbClr val="00B050"/>
                </a:solidFill>
                <a:latin typeface="Arial Narrow" pitchFamily="34" charset="0"/>
              </a:rPr>
              <a:t>Causes food shortages; hurts </a:t>
            </a:r>
            <a:r>
              <a:rPr lang="en-US" sz="2300" b="1" dirty="0" smtClean="0">
                <a:solidFill>
                  <a:srgbClr val="00B050"/>
                </a:solidFill>
                <a:latin typeface="Arial Narrow" pitchFamily="34" charset="0"/>
              </a:rPr>
              <a:t>economy</a:t>
            </a:r>
            <a:endParaRPr lang="en-US" sz="2300" b="1" dirty="0">
              <a:solidFill>
                <a:srgbClr val="00B050"/>
              </a:solidFill>
              <a:latin typeface="Arial Narrow" pitchFamily="34" charset="0"/>
            </a:endParaRPr>
          </a:p>
        </p:txBody>
      </p:sp>
      <p:pic>
        <p:nvPicPr>
          <p:cNvPr id="1026" name="Picture 2" descr="C:\Users\e200601264\AppData\Local\Microsoft\Windows\Temporary Internet Files\Content.IE5\C8Q7O41F\MC90043472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590800"/>
            <a:ext cx="2743200" cy="29718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174673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down)">
                                      <p:cBhvr>
                                        <p:cTn id="7" dur="580">
                                          <p:stCondLst>
                                            <p:cond delay="0"/>
                                          </p:stCondLst>
                                        </p:cTn>
                                        <p:tgtEl>
                                          <p:spTgt spid="33795">
                                            <p:txEl>
                                              <p:pRg st="0" end="0"/>
                                            </p:txEl>
                                          </p:spTgt>
                                        </p:tgtEl>
                                      </p:cBhvr>
                                    </p:animEffect>
                                    <p:anim calcmode="lin" valueType="num">
                                      <p:cBhvr>
                                        <p:cTn id="8" dur="1822" tmFilter="0,0; 0.14,0.36; 0.43,0.73; 0.71,0.91; 1.0,1.0">
                                          <p:stCondLst>
                                            <p:cond delay="0"/>
                                          </p:stCondLst>
                                        </p:cTn>
                                        <p:tgtEl>
                                          <p:spTgt spid="3379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379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379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379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379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3795">
                                            <p:txEl>
                                              <p:pRg st="0" end="0"/>
                                            </p:txEl>
                                          </p:spTgt>
                                        </p:tgtEl>
                                      </p:cBhvr>
                                      <p:to x="100000" y="60000"/>
                                    </p:animScale>
                                    <p:animScale>
                                      <p:cBhvr>
                                        <p:cTn id="14" dur="166" decel="50000">
                                          <p:stCondLst>
                                            <p:cond delay="676"/>
                                          </p:stCondLst>
                                        </p:cTn>
                                        <p:tgtEl>
                                          <p:spTgt spid="33795">
                                            <p:txEl>
                                              <p:pRg st="0" end="0"/>
                                            </p:txEl>
                                          </p:spTgt>
                                        </p:tgtEl>
                                      </p:cBhvr>
                                      <p:to x="100000" y="100000"/>
                                    </p:animScale>
                                    <p:animScale>
                                      <p:cBhvr>
                                        <p:cTn id="15" dur="26">
                                          <p:stCondLst>
                                            <p:cond delay="1312"/>
                                          </p:stCondLst>
                                        </p:cTn>
                                        <p:tgtEl>
                                          <p:spTgt spid="33795">
                                            <p:txEl>
                                              <p:pRg st="0" end="0"/>
                                            </p:txEl>
                                          </p:spTgt>
                                        </p:tgtEl>
                                      </p:cBhvr>
                                      <p:to x="100000" y="80000"/>
                                    </p:animScale>
                                    <p:animScale>
                                      <p:cBhvr>
                                        <p:cTn id="16" dur="166" decel="50000">
                                          <p:stCondLst>
                                            <p:cond delay="1338"/>
                                          </p:stCondLst>
                                        </p:cTn>
                                        <p:tgtEl>
                                          <p:spTgt spid="33795">
                                            <p:txEl>
                                              <p:pRg st="0" end="0"/>
                                            </p:txEl>
                                          </p:spTgt>
                                        </p:tgtEl>
                                      </p:cBhvr>
                                      <p:to x="100000" y="100000"/>
                                    </p:animScale>
                                    <p:animScale>
                                      <p:cBhvr>
                                        <p:cTn id="17" dur="26">
                                          <p:stCondLst>
                                            <p:cond delay="1642"/>
                                          </p:stCondLst>
                                        </p:cTn>
                                        <p:tgtEl>
                                          <p:spTgt spid="33795">
                                            <p:txEl>
                                              <p:pRg st="0" end="0"/>
                                            </p:txEl>
                                          </p:spTgt>
                                        </p:tgtEl>
                                      </p:cBhvr>
                                      <p:to x="100000" y="90000"/>
                                    </p:animScale>
                                    <p:animScale>
                                      <p:cBhvr>
                                        <p:cTn id="18" dur="166" decel="50000">
                                          <p:stCondLst>
                                            <p:cond delay="1668"/>
                                          </p:stCondLst>
                                        </p:cTn>
                                        <p:tgtEl>
                                          <p:spTgt spid="33795">
                                            <p:txEl>
                                              <p:pRg st="0" end="0"/>
                                            </p:txEl>
                                          </p:spTgt>
                                        </p:tgtEl>
                                      </p:cBhvr>
                                      <p:to x="100000" y="100000"/>
                                    </p:animScale>
                                    <p:animScale>
                                      <p:cBhvr>
                                        <p:cTn id="19" dur="26">
                                          <p:stCondLst>
                                            <p:cond delay="1808"/>
                                          </p:stCondLst>
                                        </p:cTn>
                                        <p:tgtEl>
                                          <p:spTgt spid="33795">
                                            <p:txEl>
                                              <p:pRg st="0" end="0"/>
                                            </p:txEl>
                                          </p:spTgt>
                                        </p:tgtEl>
                                      </p:cBhvr>
                                      <p:to x="100000" y="95000"/>
                                    </p:animScale>
                                    <p:animScale>
                                      <p:cBhvr>
                                        <p:cTn id="20" dur="166" decel="50000">
                                          <p:stCondLst>
                                            <p:cond delay="1834"/>
                                          </p:stCondLst>
                                        </p:cTn>
                                        <p:tgtEl>
                                          <p:spTgt spid="33795">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3795">
                                            <p:txEl>
                                              <p:pRg st="1" end="1"/>
                                            </p:txEl>
                                          </p:spTgt>
                                        </p:tgtEl>
                                        <p:attrNameLst>
                                          <p:attrName>style.visibility</p:attrName>
                                        </p:attrNameLst>
                                      </p:cBhvr>
                                      <p:to>
                                        <p:strVal val="visible"/>
                                      </p:to>
                                    </p:set>
                                    <p:animEffect transition="in" filter="wipe(down)">
                                      <p:cBhvr>
                                        <p:cTn id="23" dur="580">
                                          <p:stCondLst>
                                            <p:cond delay="0"/>
                                          </p:stCondLst>
                                        </p:cTn>
                                        <p:tgtEl>
                                          <p:spTgt spid="33795">
                                            <p:txEl>
                                              <p:pRg st="1" end="1"/>
                                            </p:txEl>
                                          </p:spTgt>
                                        </p:tgtEl>
                                      </p:cBhvr>
                                    </p:animEffect>
                                    <p:anim calcmode="lin" valueType="num">
                                      <p:cBhvr>
                                        <p:cTn id="24" dur="1822" tmFilter="0,0; 0.14,0.36; 0.43,0.73; 0.71,0.91; 1.0,1.0">
                                          <p:stCondLst>
                                            <p:cond delay="0"/>
                                          </p:stCondLst>
                                        </p:cTn>
                                        <p:tgtEl>
                                          <p:spTgt spid="33795">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3795">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3795">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3795">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3795">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3795">
                                            <p:txEl>
                                              <p:pRg st="1" end="1"/>
                                            </p:txEl>
                                          </p:spTgt>
                                        </p:tgtEl>
                                      </p:cBhvr>
                                      <p:to x="100000" y="60000"/>
                                    </p:animScale>
                                    <p:animScale>
                                      <p:cBhvr>
                                        <p:cTn id="30" dur="166" decel="50000">
                                          <p:stCondLst>
                                            <p:cond delay="676"/>
                                          </p:stCondLst>
                                        </p:cTn>
                                        <p:tgtEl>
                                          <p:spTgt spid="33795">
                                            <p:txEl>
                                              <p:pRg st="1" end="1"/>
                                            </p:txEl>
                                          </p:spTgt>
                                        </p:tgtEl>
                                      </p:cBhvr>
                                      <p:to x="100000" y="100000"/>
                                    </p:animScale>
                                    <p:animScale>
                                      <p:cBhvr>
                                        <p:cTn id="31" dur="26">
                                          <p:stCondLst>
                                            <p:cond delay="1312"/>
                                          </p:stCondLst>
                                        </p:cTn>
                                        <p:tgtEl>
                                          <p:spTgt spid="33795">
                                            <p:txEl>
                                              <p:pRg st="1" end="1"/>
                                            </p:txEl>
                                          </p:spTgt>
                                        </p:tgtEl>
                                      </p:cBhvr>
                                      <p:to x="100000" y="80000"/>
                                    </p:animScale>
                                    <p:animScale>
                                      <p:cBhvr>
                                        <p:cTn id="32" dur="166" decel="50000">
                                          <p:stCondLst>
                                            <p:cond delay="1338"/>
                                          </p:stCondLst>
                                        </p:cTn>
                                        <p:tgtEl>
                                          <p:spTgt spid="33795">
                                            <p:txEl>
                                              <p:pRg st="1" end="1"/>
                                            </p:txEl>
                                          </p:spTgt>
                                        </p:tgtEl>
                                      </p:cBhvr>
                                      <p:to x="100000" y="100000"/>
                                    </p:animScale>
                                    <p:animScale>
                                      <p:cBhvr>
                                        <p:cTn id="33" dur="26">
                                          <p:stCondLst>
                                            <p:cond delay="1642"/>
                                          </p:stCondLst>
                                        </p:cTn>
                                        <p:tgtEl>
                                          <p:spTgt spid="33795">
                                            <p:txEl>
                                              <p:pRg st="1" end="1"/>
                                            </p:txEl>
                                          </p:spTgt>
                                        </p:tgtEl>
                                      </p:cBhvr>
                                      <p:to x="100000" y="90000"/>
                                    </p:animScale>
                                    <p:animScale>
                                      <p:cBhvr>
                                        <p:cTn id="34" dur="166" decel="50000">
                                          <p:stCondLst>
                                            <p:cond delay="1668"/>
                                          </p:stCondLst>
                                        </p:cTn>
                                        <p:tgtEl>
                                          <p:spTgt spid="33795">
                                            <p:txEl>
                                              <p:pRg st="1" end="1"/>
                                            </p:txEl>
                                          </p:spTgt>
                                        </p:tgtEl>
                                      </p:cBhvr>
                                      <p:to x="100000" y="100000"/>
                                    </p:animScale>
                                    <p:animScale>
                                      <p:cBhvr>
                                        <p:cTn id="35" dur="26">
                                          <p:stCondLst>
                                            <p:cond delay="1808"/>
                                          </p:stCondLst>
                                        </p:cTn>
                                        <p:tgtEl>
                                          <p:spTgt spid="33795">
                                            <p:txEl>
                                              <p:pRg st="1" end="1"/>
                                            </p:txEl>
                                          </p:spTgt>
                                        </p:tgtEl>
                                      </p:cBhvr>
                                      <p:to x="100000" y="95000"/>
                                    </p:animScale>
                                    <p:animScale>
                                      <p:cBhvr>
                                        <p:cTn id="36" dur="166" decel="50000">
                                          <p:stCondLst>
                                            <p:cond delay="1834"/>
                                          </p:stCondLst>
                                        </p:cTn>
                                        <p:tgtEl>
                                          <p:spTgt spid="33795">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3795">
                                            <p:txEl>
                                              <p:pRg st="2" end="2"/>
                                            </p:txEl>
                                          </p:spTgt>
                                        </p:tgtEl>
                                        <p:attrNameLst>
                                          <p:attrName>style.visibility</p:attrName>
                                        </p:attrNameLst>
                                      </p:cBhvr>
                                      <p:to>
                                        <p:strVal val="visible"/>
                                      </p:to>
                                    </p:set>
                                    <p:animEffect transition="in" filter="wipe(down)">
                                      <p:cBhvr>
                                        <p:cTn id="39" dur="580">
                                          <p:stCondLst>
                                            <p:cond delay="0"/>
                                          </p:stCondLst>
                                        </p:cTn>
                                        <p:tgtEl>
                                          <p:spTgt spid="33795">
                                            <p:txEl>
                                              <p:pRg st="2" end="2"/>
                                            </p:txEl>
                                          </p:spTgt>
                                        </p:tgtEl>
                                      </p:cBhvr>
                                    </p:animEffect>
                                    <p:anim calcmode="lin" valueType="num">
                                      <p:cBhvr>
                                        <p:cTn id="40" dur="1822" tmFilter="0,0; 0.14,0.36; 0.43,0.73; 0.71,0.91; 1.0,1.0">
                                          <p:stCondLst>
                                            <p:cond delay="0"/>
                                          </p:stCondLst>
                                        </p:cTn>
                                        <p:tgtEl>
                                          <p:spTgt spid="33795">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3795">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3795">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3795">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3795">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3795">
                                            <p:txEl>
                                              <p:pRg st="2" end="2"/>
                                            </p:txEl>
                                          </p:spTgt>
                                        </p:tgtEl>
                                      </p:cBhvr>
                                      <p:to x="100000" y="60000"/>
                                    </p:animScale>
                                    <p:animScale>
                                      <p:cBhvr>
                                        <p:cTn id="46" dur="166" decel="50000">
                                          <p:stCondLst>
                                            <p:cond delay="676"/>
                                          </p:stCondLst>
                                        </p:cTn>
                                        <p:tgtEl>
                                          <p:spTgt spid="33795">
                                            <p:txEl>
                                              <p:pRg st="2" end="2"/>
                                            </p:txEl>
                                          </p:spTgt>
                                        </p:tgtEl>
                                      </p:cBhvr>
                                      <p:to x="100000" y="100000"/>
                                    </p:animScale>
                                    <p:animScale>
                                      <p:cBhvr>
                                        <p:cTn id="47" dur="26">
                                          <p:stCondLst>
                                            <p:cond delay="1312"/>
                                          </p:stCondLst>
                                        </p:cTn>
                                        <p:tgtEl>
                                          <p:spTgt spid="33795">
                                            <p:txEl>
                                              <p:pRg st="2" end="2"/>
                                            </p:txEl>
                                          </p:spTgt>
                                        </p:tgtEl>
                                      </p:cBhvr>
                                      <p:to x="100000" y="80000"/>
                                    </p:animScale>
                                    <p:animScale>
                                      <p:cBhvr>
                                        <p:cTn id="48" dur="166" decel="50000">
                                          <p:stCondLst>
                                            <p:cond delay="1338"/>
                                          </p:stCondLst>
                                        </p:cTn>
                                        <p:tgtEl>
                                          <p:spTgt spid="33795">
                                            <p:txEl>
                                              <p:pRg st="2" end="2"/>
                                            </p:txEl>
                                          </p:spTgt>
                                        </p:tgtEl>
                                      </p:cBhvr>
                                      <p:to x="100000" y="100000"/>
                                    </p:animScale>
                                    <p:animScale>
                                      <p:cBhvr>
                                        <p:cTn id="49" dur="26">
                                          <p:stCondLst>
                                            <p:cond delay="1642"/>
                                          </p:stCondLst>
                                        </p:cTn>
                                        <p:tgtEl>
                                          <p:spTgt spid="33795">
                                            <p:txEl>
                                              <p:pRg st="2" end="2"/>
                                            </p:txEl>
                                          </p:spTgt>
                                        </p:tgtEl>
                                      </p:cBhvr>
                                      <p:to x="100000" y="90000"/>
                                    </p:animScale>
                                    <p:animScale>
                                      <p:cBhvr>
                                        <p:cTn id="50" dur="166" decel="50000">
                                          <p:stCondLst>
                                            <p:cond delay="1668"/>
                                          </p:stCondLst>
                                        </p:cTn>
                                        <p:tgtEl>
                                          <p:spTgt spid="33795">
                                            <p:txEl>
                                              <p:pRg st="2" end="2"/>
                                            </p:txEl>
                                          </p:spTgt>
                                        </p:tgtEl>
                                      </p:cBhvr>
                                      <p:to x="100000" y="100000"/>
                                    </p:animScale>
                                    <p:animScale>
                                      <p:cBhvr>
                                        <p:cTn id="51" dur="26">
                                          <p:stCondLst>
                                            <p:cond delay="1808"/>
                                          </p:stCondLst>
                                        </p:cTn>
                                        <p:tgtEl>
                                          <p:spTgt spid="33795">
                                            <p:txEl>
                                              <p:pRg st="2" end="2"/>
                                            </p:txEl>
                                          </p:spTgt>
                                        </p:tgtEl>
                                      </p:cBhvr>
                                      <p:to x="100000" y="95000"/>
                                    </p:animScale>
                                    <p:animScale>
                                      <p:cBhvr>
                                        <p:cTn id="52" dur="166" decel="50000">
                                          <p:stCondLst>
                                            <p:cond delay="1834"/>
                                          </p:stCondLst>
                                        </p:cTn>
                                        <p:tgtEl>
                                          <p:spTgt spid="33795">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3795">
                                            <p:txEl>
                                              <p:pRg st="3" end="3"/>
                                            </p:txEl>
                                          </p:spTgt>
                                        </p:tgtEl>
                                        <p:attrNameLst>
                                          <p:attrName>style.visibility</p:attrName>
                                        </p:attrNameLst>
                                      </p:cBhvr>
                                      <p:to>
                                        <p:strVal val="visible"/>
                                      </p:to>
                                    </p:set>
                                    <p:animEffect transition="in" filter="wipe(down)">
                                      <p:cBhvr>
                                        <p:cTn id="55" dur="580">
                                          <p:stCondLst>
                                            <p:cond delay="0"/>
                                          </p:stCondLst>
                                        </p:cTn>
                                        <p:tgtEl>
                                          <p:spTgt spid="33795">
                                            <p:txEl>
                                              <p:pRg st="3" end="3"/>
                                            </p:txEl>
                                          </p:spTgt>
                                        </p:tgtEl>
                                      </p:cBhvr>
                                    </p:animEffect>
                                    <p:anim calcmode="lin" valueType="num">
                                      <p:cBhvr>
                                        <p:cTn id="56" dur="1822" tmFilter="0,0; 0.14,0.36; 0.43,0.73; 0.71,0.91; 1.0,1.0">
                                          <p:stCondLst>
                                            <p:cond delay="0"/>
                                          </p:stCondLst>
                                        </p:cTn>
                                        <p:tgtEl>
                                          <p:spTgt spid="33795">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3795">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3795">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3795">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3795">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3795">
                                            <p:txEl>
                                              <p:pRg st="3" end="3"/>
                                            </p:txEl>
                                          </p:spTgt>
                                        </p:tgtEl>
                                      </p:cBhvr>
                                      <p:to x="100000" y="60000"/>
                                    </p:animScale>
                                    <p:animScale>
                                      <p:cBhvr>
                                        <p:cTn id="62" dur="166" decel="50000">
                                          <p:stCondLst>
                                            <p:cond delay="676"/>
                                          </p:stCondLst>
                                        </p:cTn>
                                        <p:tgtEl>
                                          <p:spTgt spid="33795">
                                            <p:txEl>
                                              <p:pRg st="3" end="3"/>
                                            </p:txEl>
                                          </p:spTgt>
                                        </p:tgtEl>
                                      </p:cBhvr>
                                      <p:to x="100000" y="100000"/>
                                    </p:animScale>
                                    <p:animScale>
                                      <p:cBhvr>
                                        <p:cTn id="63" dur="26">
                                          <p:stCondLst>
                                            <p:cond delay="1312"/>
                                          </p:stCondLst>
                                        </p:cTn>
                                        <p:tgtEl>
                                          <p:spTgt spid="33795">
                                            <p:txEl>
                                              <p:pRg st="3" end="3"/>
                                            </p:txEl>
                                          </p:spTgt>
                                        </p:tgtEl>
                                      </p:cBhvr>
                                      <p:to x="100000" y="80000"/>
                                    </p:animScale>
                                    <p:animScale>
                                      <p:cBhvr>
                                        <p:cTn id="64" dur="166" decel="50000">
                                          <p:stCondLst>
                                            <p:cond delay="1338"/>
                                          </p:stCondLst>
                                        </p:cTn>
                                        <p:tgtEl>
                                          <p:spTgt spid="33795">
                                            <p:txEl>
                                              <p:pRg st="3" end="3"/>
                                            </p:txEl>
                                          </p:spTgt>
                                        </p:tgtEl>
                                      </p:cBhvr>
                                      <p:to x="100000" y="100000"/>
                                    </p:animScale>
                                    <p:animScale>
                                      <p:cBhvr>
                                        <p:cTn id="65" dur="26">
                                          <p:stCondLst>
                                            <p:cond delay="1642"/>
                                          </p:stCondLst>
                                        </p:cTn>
                                        <p:tgtEl>
                                          <p:spTgt spid="33795">
                                            <p:txEl>
                                              <p:pRg st="3" end="3"/>
                                            </p:txEl>
                                          </p:spTgt>
                                        </p:tgtEl>
                                      </p:cBhvr>
                                      <p:to x="100000" y="90000"/>
                                    </p:animScale>
                                    <p:animScale>
                                      <p:cBhvr>
                                        <p:cTn id="66" dur="166" decel="50000">
                                          <p:stCondLst>
                                            <p:cond delay="1668"/>
                                          </p:stCondLst>
                                        </p:cTn>
                                        <p:tgtEl>
                                          <p:spTgt spid="33795">
                                            <p:txEl>
                                              <p:pRg st="3" end="3"/>
                                            </p:txEl>
                                          </p:spTgt>
                                        </p:tgtEl>
                                      </p:cBhvr>
                                      <p:to x="100000" y="100000"/>
                                    </p:animScale>
                                    <p:animScale>
                                      <p:cBhvr>
                                        <p:cTn id="67" dur="26">
                                          <p:stCondLst>
                                            <p:cond delay="1808"/>
                                          </p:stCondLst>
                                        </p:cTn>
                                        <p:tgtEl>
                                          <p:spTgt spid="33795">
                                            <p:txEl>
                                              <p:pRg st="3" end="3"/>
                                            </p:txEl>
                                          </p:spTgt>
                                        </p:tgtEl>
                                      </p:cBhvr>
                                      <p:to x="100000" y="95000"/>
                                    </p:animScale>
                                    <p:animScale>
                                      <p:cBhvr>
                                        <p:cTn id="68" dur="166" decel="50000">
                                          <p:stCondLst>
                                            <p:cond delay="1834"/>
                                          </p:stCondLst>
                                        </p:cTn>
                                        <p:tgtEl>
                                          <p:spTgt spid="33795">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3795">
                                            <p:txEl>
                                              <p:pRg st="4" end="4"/>
                                            </p:txEl>
                                          </p:spTgt>
                                        </p:tgtEl>
                                        <p:attrNameLst>
                                          <p:attrName>style.visibility</p:attrName>
                                        </p:attrNameLst>
                                      </p:cBhvr>
                                      <p:to>
                                        <p:strVal val="visible"/>
                                      </p:to>
                                    </p:set>
                                    <p:animEffect transition="in" filter="wipe(down)">
                                      <p:cBhvr>
                                        <p:cTn id="71" dur="580">
                                          <p:stCondLst>
                                            <p:cond delay="0"/>
                                          </p:stCondLst>
                                        </p:cTn>
                                        <p:tgtEl>
                                          <p:spTgt spid="33795">
                                            <p:txEl>
                                              <p:pRg st="4" end="4"/>
                                            </p:txEl>
                                          </p:spTgt>
                                        </p:tgtEl>
                                      </p:cBhvr>
                                    </p:animEffect>
                                    <p:anim calcmode="lin" valueType="num">
                                      <p:cBhvr>
                                        <p:cTn id="72" dur="1822" tmFilter="0,0; 0.14,0.36; 0.43,0.73; 0.71,0.91; 1.0,1.0">
                                          <p:stCondLst>
                                            <p:cond delay="0"/>
                                          </p:stCondLst>
                                        </p:cTn>
                                        <p:tgtEl>
                                          <p:spTgt spid="33795">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3795">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3795">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3795">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3795">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3795">
                                            <p:txEl>
                                              <p:pRg st="4" end="4"/>
                                            </p:txEl>
                                          </p:spTgt>
                                        </p:tgtEl>
                                      </p:cBhvr>
                                      <p:to x="100000" y="60000"/>
                                    </p:animScale>
                                    <p:animScale>
                                      <p:cBhvr>
                                        <p:cTn id="78" dur="166" decel="50000">
                                          <p:stCondLst>
                                            <p:cond delay="676"/>
                                          </p:stCondLst>
                                        </p:cTn>
                                        <p:tgtEl>
                                          <p:spTgt spid="33795">
                                            <p:txEl>
                                              <p:pRg st="4" end="4"/>
                                            </p:txEl>
                                          </p:spTgt>
                                        </p:tgtEl>
                                      </p:cBhvr>
                                      <p:to x="100000" y="100000"/>
                                    </p:animScale>
                                    <p:animScale>
                                      <p:cBhvr>
                                        <p:cTn id="79" dur="26">
                                          <p:stCondLst>
                                            <p:cond delay="1312"/>
                                          </p:stCondLst>
                                        </p:cTn>
                                        <p:tgtEl>
                                          <p:spTgt spid="33795">
                                            <p:txEl>
                                              <p:pRg st="4" end="4"/>
                                            </p:txEl>
                                          </p:spTgt>
                                        </p:tgtEl>
                                      </p:cBhvr>
                                      <p:to x="100000" y="80000"/>
                                    </p:animScale>
                                    <p:animScale>
                                      <p:cBhvr>
                                        <p:cTn id="80" dur="166" decel="50000">
                                          <p:stCondLst>
                                            <p:cond delay="1338"/>
                                          </p:stCondLst>
                                        </p:cTn>
                                        <p:tgtEl>
                                          <p:spTgt spid="33795">
                                            <p:txEl>
                                              <p:pRg st="4" end="4"/>
                                            </p:txEl>
                                          </p:spTgt>
                                        </p:tgtEl>
                                      </p:cBhvr>
                                      <p:to x="100000" y="100000"/>
                                    </p:animScale>
                                    <p:animScale>
                                      <p:cBhvr>
                                        <p:cTn id="81" dur="26">
                                          <p:stCondLst>
                                            <p:cond delay="1642"/>
                                          </p:stCondLst>
                                        </p:cTn>
                                        <p:tgtEl>
                                          <p:spTgt spid="33795">
                                            <p:txEl>
                                              <p:pRg st="4" end="4"/>
                                            </p:txEl>
                                          </p:spTgt>
                                        </p:tgtEl>
                                      </p:cBhvr>
                                      <p:to x="100000" y="90000"/>
                                    </p:animScale>
                                    <p:animScale>
                                      <p:cBhvr>
                                        <p:cTn id="82" dur="166" decel="50000">
                                          <p:stCondLst>
                                            <p:cond delay="1668"/>
                                          </p:stCondLst>
                                        </p:cTn>
                                        <p:tgtEl>
                                          <p:spTgt spid="33795">
                                            <p:txEl>
                                              <p:pRg st="4" end="4"/>
                                            </p:txEl>
                                          </p:spTgt>
                                        </p:tgtEl>
                                      </p:cBhvr>
                                      <p:to x="100000" y="100000"/>
                                    </p:animScale>
                                    <p:animScale>
                                      <p:cBhvr>
                                        <p:cTn id="83" dur="26">
                                          <p:stCondLst>
                                            <p:cond delay="1808"/>
                                          </p:stCondLst>
                                        </p:cTn>
                                        <p:tgtEl>
                                          <p:spTgt spid="33795">
                                            <p:txEl>
                                              <p:pRg st="4" end="4"/>
                                            </p:txEl>
                                          </p:spTgt>
                                        </p:tgtEl>
                                      </p:cBhvr>
                                      <p:to x="100000" y="95000"/>
                                    </p:animScale>
                                    <p:animScale>
                                      <p:cBhvr>
                                        <p:cTn id="84" dur="166" decel="50000">
                                          <p:stCondLst>
                                            <p:cond delay="1834"/>
                                          </p:stCondLst>
                                        </p:cTn>
                                        <p:tgtEl>
                                          <p:spTgt spid="33795">
                                            <p:txEl>
                                              <p:pRg st="4" end="4"/>
                                            </p:txEl>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3795">
                                            <p:txEl>
                                              <p:pRg st="5" end="5"/>
                                            </p:txEl>
                                          </p:spTgt>
                                        </p:tgtEl>
                                        <p:attrNameLst>
                                          <p:attrName>style.visibility</p:attrName>
                                        </p:attrNameLst>
                                      </p:cBhvr>
                                      <p:to>
                                        <p:strVal val="visible"/>
                                      </p:to>
                                    </p:set>
                                    <p:animEffect transition="in" filter="wipe(down)">
                                      <p:cBhvr>
                                        <p:cTn id="87" dur="580">
                                          <p:stCondLst>
                                            <p:cond delay="0"/>
                                          </p:stCondLst>
                                        </p:cTn>
                                        <p:tgtEl>
                                          <p:spTgt spid="33795">
                                            <p:txEl>
                                              <p:pRg st="5" end="5"/>
                                            </p:txEl>
                                          </p:spTgt>
                                        </p:tgtEl>
                                      </p:cBhvr>
                                    </p:animEffect>
                                    <p:anim calcmode="lin" valueType="num">
                                      <p:cBhvr>
                                        <p:cTn id="88" dur="1822" tmFilter="0,0; 0.14,0.36; 0.43,0.73; 0.71,0.91; 1.0,1.0">
                                          <p:stCondLst>
                                            <p:cond delay="0"/>
                                          </p:stCondLst>
                                        </p:cTn>
                                        <p:tgtEl>
                                          <p:spTgt spid="33795">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3795">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3795">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3795">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3795">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3795">
                                            <p:txEl>
                                              <p:pRg st="5" end="5"/>
                                            </p:txEl>
                                          </p:spTgt>
                                        </p:tgtEl>
                                      </p:cBhvr>
                                      <p:to x="100000" y="60000"/>
                                    </p:animScale>
                                    <p:animScale>
                                      <p:cBhvr>
                                        <p:cTn id="94" dur="166" decel="50000">
                                          <p:stCondLst>
                                            <p:cond delay="676"/>
                                          </p:stCondLst>
                                        </p:cTn>
                                        <p:tgtEl>
                                          <p:spTgt spid="33795">
                                            <p:txEl>
                                              <p:pRg st="5" end="5"/>
                                            </p:txEl>
                                          </p:spTgt>
                                        </p:tgtEl>
                                      </p:cBhvr>
                                      <p:to x="100000" y="100000"/>
                                    </p:animScale>
                                    <p:animScale>
                                      <p:cBhvr>
                                        <p:cTn id="95" dur="26">
                                          <p:stCondLst>
                                            <p:cond delay="1312"/>
                                          </p:stCondLst>
                                        </p:cTn>
                                        <p:tgtEl>
                                          <p:spTgt spid="33795">
                                            <p:txEl>
                                              <p:pRg st="5" end="5"/>
                                            </p:txEl>
                                          </p:spTgt>
                                        </p:tgtEl>
                                      </p:cBhvr>
                                      <p:to x="100000" y="80000"/>
                                    </p:animScale>
                                    <p:animScale>
                                      <p:cBhvr>
                                        <p:cTn id="96" dur="166" decel="50000">
                                          <p:stCondLst>
                                            <p:cond delay="1338"/>
                                          </p:stCondLst>
                                        </p:cTn>
                                        <p:tgtEl>
                                          <p:spTgt spid="33795">
                                            <p:txEl>
                                              <p:pRg st="5" end="5"/>
                                            </p:txEl>
                                          </p:spTgt>
                                        </p:tgtEl>
                                      </p:cBhvr>
                                      <p:to x="100000" y="100000"/>
                                    </p:animScale>
                                    <p:animScale>
                                      <p:cBhvr>
                                        <p:cTn id="97" dur="26">
                                          <p:stCondLst>
                                            <p:cond delay="1642"/>
                                          </p:stCondLst>
                                        </p:cTn>
                                        <p:tgtEl>
                                          <p:spTgt spid="33795">
                                            <p:txEl>
                                              <p:pRg st="5" end="5"/>
                                            </p:txEl>
                                          </p:spTgt>
                                        </p:tgtEl>
                                      </p:cBhvr>
                                      <p:to x="100000" y="90000"/>
                                    </p:animScale>
                                    <p:animScale>
                                      <p:cBhvr>
                                        <p:cTn id="98" dur="166" decel="50000">
                                          <p:stCondLst>
                                            <p:cond delay="1668"/>
                                          </p:stCondLst>
                                        </p:cTn>
                                        <p:tgtEl>
                                          <p:spTgt spid="33795">
                                            <p:txEl>
                                              <p:pRg st="5" end="5"/>
                                            </p:txEl>
                                          </p:spTgt>
                                        </p:tgtEl>
                                      </p:cBhvr>
                                      <p:to x="100000" y="100000"/>
                                    </p:animScale>
                                    <p:animScale>
                                      <p:cBhvr>
                                        <p:cTn id="99" dur="26">
                                          <p:stCondLst>
                                            <p:cond delay="1808"/>
                                          </p:stCondLst>
                                        </p:cTn>
                                        <p:tgtEl>
                                          <p:spTgt spid="33795">
                                            <p:txEl>
                                              <p:pRg st="5" end="5"/>
                                            </p:txEl>
                                          </p:spTgt>
                                        </p:tgtEl>
                                      </p:cBhvr>
                                      <p:to x="100000" y="95000"/>
                                    </p:animScale>
                                    <p:animScale>
                                      <p:cBhvr>
                                        <p:cTn id="100" dur="166" decel="50000">
                                          <p:stCondLst>
                                            <p:cond delay="1834"/>
                                          </p:stCondLst>
                                        </p:cTn>
                                        <p:tgtEl>
                                          <p:spTgt spid="33795">
                                            <p:txEl>
                                              <p:pRg st="5" end="5"/>
                                            </p:txEl>
                                          </p:spTgt>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33795">
                                            <p:txEl>
                                              <p:pRg st="6" end="6"/>
                                            </p:txEl>
                                          </p:spTgt>
                                        </p:tgtEl>
                                        <p:attrNameLst>
                                          <p:attrName>style.visibility</p:attrName>
                                        </p:attrNameLst>
                                      </p:cBhvr>
                                      <p:to>
                                        <p:strVal val="visible"/>
                                      </p:to>
                                    </p:set>
                                    <p:animEffect transition="in" filter="wipe(down)">
                                      <p:cBhvr>
                                        <p:cTn id="103" dur="580">
                                          <p:stCondLst>
                                            <p:cond delay="0"/>
                                          </p:stCondLst>
                                        </p:cTn>
                                        <p:tgtEl>
                                          <p:spTgt spid="33795">
                                            <p:txEl>
                                              <p:pRg st="6" end="6"/>
                                            </p:txEl>
                                          </p:spTgt>
                                        </p:tgtEl>
                                      </p:cBhvr>
                                    </p:animEffect>
                                    <p:anim calcmode="lin" valueType="num">
                                      <p:cBhvr>
                                        <p:cTn id="104" dur="1822" tmFilter="0,0; 0.14,0.36; 0.43,0.73; 0.71,0.91; 1.0,1.0">
                                          <p:stCondLst>
                                            <p:cond delay="0"/>
                                          </p:stCondLst>
                                        </p:cTn>
                                        <p:tgtEl>
                                          <p:spTgt spid="33795">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3795">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3795">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3795">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3795">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3795">
                                            <p:txEl>
                                              <p:pRg st="6" end="6"/>
                                            </p:txEl>
                                          </p:spTgt>
                                        </p:tgtEl>
                                      </p:cBhvr>
                                      <p:to x="100000" y="60000"/>
                                    </p:animScale>
                                    <p:animScale>
                                      <p:cBhvr>
                                        <p:cTn id="110" dur="166" decel="50000">
                                          <p:stCondLst>
                                            <p:cond delay="676"/>
                                          </p:stCondLst>
                                        </p:cTn>
                                        <p:tgtEl>
                                          <p:spTgt spid="33795">
                                            <p:txEl>
                                              <p:pRg st="6" end="6"/>
                                            </p:txEl>
                                          </p:spTgt>
                                        </p:tgtEl>
                                      </p:cBhvr>
                                      <p:to x="100000" y="100000"/>
                                    </p:animScale>
                                    <p:animScale>
                                      <p:cBhvr>
                                        <p:cTn id="111" dur="26">
                                          <p:stCondLst>
                                            <p:cond delay="1312"/>
                                          </p:stCondLst>
                                        </p:cTn>
                                        <p:tgtEl>
                                          <p:spTgt spid="33795">
                                            <p:txEl>
                                              <p:pRg st="6" end="6"/>
                                            </p:txEl>
                                          </p:spTgt>
                                        </p:tgtEl>
                                      </p:cBhvr>
                                      <p:to x="100000" y="80000"/>
                                    </p:animScale>
                                    <p:animScale>
                                      <p:cBhvr>
                                        <p:cTn id="112" dur="166" decel="50000">
                                          <p:stCondLst>
                                            <p:cond delay="1338"/>
                                          </p:stCondLst>
                                        </p:cTn>
                                        <p:tgtEl>
                                          <p:spTgt spid="33795">
                                            <p:txEl>
                                              <p:pRg st="6" end="6"/>
                                            </p:txEl>
                                          </p:spTgt>
                                        </p:tgtEl>
                                      </p:cBhvr>
                                      <p:to x="100000" y="100000"/>
                                    </p:animScale>
                                    <p:animScale>
                                      <p:cBhvr>
                                        <p:cTn id="113" dur="26">
                                          <p:stCondLst>
                                            <p:cond delay="1642"/>
                                          </p:stCondLst>
                                        </p:cTn>
                                        <p:tgtEl>
                                          <p:spTgt spid="33795">
                                            <p:txEl>
                                              <p:pRg st="6" end="6"/>
                                            </p:txEl>
                                          </p:spTgt>
                                        </p:tgtEl>
                                      </p:cBhvr>
                                      <p:to x="100000" y="90000"/>
                                    </p:animScale>
                                    <p:animScale>
                                      <p:cBhvr>
                                        <p:cTn id="114" dur="166" decel="50000">
                                          <p:stCondLst>
                                            <p:cond delay="1668"/>
                                          </p:stCondLst>
                                        </p:cTn>
                                        <p:tgtEl>
                                          <p:spTgt spid="33795">
                                            <p:txEl>
                                              <p:pRg st="6" end="6"/>
                                            </p:txEl>
                                          </p:spTgt>
                                        </p:tgtEl>
                                      </p:cBhvr>
                                      <p:to x="100000" y="100000"/>
                                    </p:animScale>
                                    <p:animScale>
                                      <p:cBhvr>
                                        <p:cTn id="115" dur="26">
                                          <p:stCondLst>
                                            <p:cond delay="1808"/>
                                          </p:stCondLst>
                                        </p:cTn>
                                        <p:tgtEl>
                                          <p:spTgt spid="33795">
                                            <p:txEl>
                                              <p:pRg st="6" end="6"/>
                                            </p:txEl>
                                          </p:spTgt>
                                        </p:tgtEl>
                                      </p:cBhvr>
                                      <p:to x="100000" y="95000"/>
                                    </p:animScale>
                                    <p:animScale>
                                      <p:cBhvr>
                                        <p:cTn id="116" dur="166" decel="50000">
                                          <p:stCondLst>
                                            <p:cond delay="1834"/>
                                          </p:stCondLst>
                                        </p:cTn>
                                        <p:tgtEl>
                                          <p:spTgt spid="33795">
                                            <p:txEl>
                                              <p:pRg st="6" end="6"/>
                                            </p:txEl>
                                          </p:spTgt>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33795">
                                            <p:txEl>
                                              <p:pRg st="7" end="7"/>
                                            </p:txEl>
                                          </p:spTgt>
                                        </p:tgtEl>
                                        <p:attrNameLst>
                                          <p:attrName>style.visibility</p:attrName>
                                        </p:attrNameLst>
                                      </p:cBhvr>
                                      <p:to>
                                        <p:strVal val="visible"/>
                                      </p:to>
                                    </p:set>
                                    <p:animEffect transition="in" filter="wipe(down)">
                                      <p:cBhvr>
                                        <p:cTn id="119" dur="580">
                                          <p:stCondLst>
                                            <p:cond delay="0"/>
                                          </p:stCondLst>
                                        </p:cTn>
                                        <p:tgtEl>
                                          <p:spTgt spid="33795">
                                            <p:txEl>
                                              <p:pRg st="7" end="7"/>
                                            </p:txEl>
                                          </p:spTgt>
                                        </p:tgtEl>
                                      </p:cBhvr>
                                    </p:animEffect>
                                    <p:anim calcmode="lin" valueType="num">
                                      <p:cBhvr>
                                        <p:cTn id="120" dur="1822" tmFilter="0,0; 0.14,0.36; 0.43,0.73; 0.71,0.91; 1.0,1.0">
                                          <p:stCondLst>
                                            <p:cond delay="0"/>
                                          </p:stCondLst>
                                        </p:cTn>
                                        <p:tgtEl>
                                          <p:spTgt spid="33795">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3795">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3795">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3795">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3795">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3795">
                                            <p:txEl>
                                              <p:pRg st="7" end="7"/>
                                            </p:txEl>
                                          </p:spTgt>
                                        </p:tgtEl>
                                      </p:cBhvr>
                                      <p:to x="100000" y="60000"/>
                                    </p:animScale>
                                    <p:animScale>
                                      <p:cBhvr>
                                        <p:cTn id="126" dur="166" decel="50000">
                                          <p:stCondLst>
                                            <p:cond delay="676"/>
                                          </p:stCondLst>
                                        </p:cTn>
                                        <p:tgtEl>
                                          <p:spTgt spid="33795">
                                            <p:txEl>
                                              <p:pRg st="7" end="7"/>
                                            </p:txEl>
                                          </p:spTgt>
                                        </p:tgtEl>
                                      </p:cBhvr>
                                      <p:to x="100000" y="100000"/>
                                    </p:animScale>
                                    <p:animScale>
                                      <p:cBhvr>
                                        <p:cTn id="127" dur="26">
                                          <p:stCondLst>
                                            <p:cond delay="1312"/>
                                          </p:stCondLst>
                                        </p:cTn>
                                        <p:tgtEl>
                                          <p:spTgt spid="33795">
                                            <p:txEl>
                                              <p:pRg st="7" end="7"/>
                                            </p:txEl>
                                          </p:spTgt>
                                        </p:tgtEl>
                                      </p:cBhvr>
                                      <p:to x="100000" y="80000"/>
                                    </p:animScale>
                                    <p:animScale>
                                      <p:cBhvr>
                                        <p:cTn id="128" dur="166" decel="50000">
                                          <p:stCondLst>
                                            <p:cond delay="1338"/>
                                          </p:stCondLst>
                                        </p:cTn>
                                        <p:tgtEl>
                                          <p:spTgt spid="33795">
                                            <p:txEl>
                                              <p:pRg st="7" end="7"/>
                                            </p:txEl>
                                          </p:spTgt>
                                        </p:tgtEl>
                                      </p:cBhvr>
                                      <p:to x="100000" y="100000"/>
                                    </p:animScale>
                                    <p:animScale>
                                      <p:cBhvr>
                                        <p:cTn id="129" dur="26">
                                          <p:stCondLst>
                                            <p:cond delay="1642"/>
                                          </p:stCondLst>
                                        </p:cTn>
                                        <p:tgtEl>
                                          <p:spTgt spid="33795">
                                            <p:txEl>
                                              <p:pRg st="7" end="7"/>
                                            </p:txEl>
                                          </p:spTgt>
                                        </p:tgtEl>
                                      </p:cBhvr>
                                      <p:to x="100000" y="90000"/>
                                    </p:animScale>
                                    <p:animScale>
                                      <p:cBhvr>
                                        <p:cTn id="130" dur="166" decel="50000">
                                          <p:stCondLst>
                                            <p:cond delay="1668"/>
                                          </p:stCondLst>
                                        </p:cTn>
                                        <p:tgtEl>
                                          <p:spTgt spid="33795">
                                            <p:txEl>
                                              <p:pRg st="7" end="7"/>
                                            </p:txEl>
                                          </p:spTgt>
                                        </p:tgtEl>
                                      </p:cBhvr>
                                      <p:to x="100000" y="100000"/>
                                    </p:animScale>
                                    <p:animScale>
                                      <p:cBhvr>
                                        <p:cTn id="131" dur="26">
                                          <p:stCondLst>
                                            <p:cond delay="1808"/>
                                          </p:stCondLst>
                                        </p:cTn>
                                        <p:tgtEl>
                                          <p:spTgt spid="33795">
                                            <p:txEl>
                                              <p:pRg st="7" end="7"/>
                                            </p:txEl>
                                          </p:spTgt>
                                        </p:tgtEl>
                                      </p:cBhvr>
                                      <p:to x="100000" y="95000"/>
                                    </p:animScale>
                                    <p:animScale>
                                      <p:cBhvr>
                                        <p:cTn id="132" dur="166" decel="50000">
                                          <p:stCondLst>
                                            <p:cond delay="1834"/>
                                          </p:stCondLst>
                                        </p:cTn>
                                        <p:tgtEl>
                                          <p:spTgt spid="33795">
                                            <p:txEl>
                                              <p:pRg st="7" end="7"/>
                                            </p:txEl>
                                          </p:spTgt>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33795">
                                            <p:txEl>
                                              <p:pRg st="8" end="8"/>
                                            </p:txEl>
                                          </p:spTgt>
                                        </p:tgtEl>
                                        <p:attrNameLst>
                                          <p:attrName>style.visibility</p:attrName>
                                        </p:attrNameLst>
                                      </p:cBhvr>
                                      <p:to>
                                        <p:strVal val="visible"/>
                                      </p:to>
                                    </p:set>
                                    <p:animEffect transition="in" filter="wipe(down)">
                                      <p:cBhvr>
                                        <p:cTn id="135" dur="580">
                                          <p:stCondLst>
                                            <p:cond delay="0"/>
                                          </p:stCondLst>
                                        </p:cTn>
                                        <p:tgtEl>
                                          <p:spTgt spid="33795">
                                            <p:txEl>
                                              <p:pRg st="8" end="8"/>
                                            </p:txEl>
                                          </p:spTgt>
                                        </p:tgtEl>
                                      </p:cBhvr>
                                    </p:animEffect>
                                    <p:anim calcmode="lin" valueType="num">
                                      <p:cBhvr>
                                        <p:cTn id="136" dur="1822" tmFilter="0,0; 0.14,0.36; 0.43,0.73; 0.71,0.91; 1.0,1.0">
                                          <p:stCondLst>
                                            <p:cond delay="0"/>
                                          </p:stCondLst>
                                        </p:cTn>
                                        <p:tgtEl>
                                          <p:spTgt spid="33795">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3795">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3795">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3795">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3795">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3795">
                                            <p:txEl>
                                              <p:pRg st="8" end="8"/>
                                            </p:txEl>
                                          </p:spTgt>
                                        </p:tgtEl>
                                      </p:cBhvr>
                                      <p:to x="100000" y="60000"/>
                                    </p:animScale>
                                    <p:animScale>
                                      <p:cBhvr>
                                        <p:cTn id="142" dur="166" decel="50000">
                                          <p:stCondLst>
                                            <p:cond delay="676"/>
                                          </p:stCondLst>
                                        </p:cTn>
                                        <p:tgtEl>
                                          <p:spTgt spid="33795">
                                            <p:txEl>
                                              <p:pRg st="8" end="8"/>
                                            </p:txEl>
                                          </p:spTgt>
                                        </p:tgtEl>
                                      </p:cBhvr>
                                      <p:to x="100000" y="100000"/>
                                    </p:animScale>
                                    <p:animScale>
                                      <p:cBhvr>
                                        <p:cTn id="143" dur="26">
                                          <p:stCondLst>
                                            <p:cond delay="1312"/>
                                          </p:stCondLst>
                                        </p:cTn>
                                        <p:tgtEl>
                                          <p:spTgt spid="33795">
                                            <p:txEl>
                                              <p:pRg st="8" end="8"/>
                                            </p:txEl>
                                          </p:spTgt>
                                        </p:tgtEl>
                                      </p:cBhvr>
                                      <p:to x="100000" y="80000"/>
                                    </p:animScale>
                                    <p:animScale>
                                      <p:cBhvr>
                                        <p:cTn id="144" dur="166" decel="50000">
                                          <p:stCondLst>
                                            <p:cond delay="1338"/>
                                          </p:stCondLst>
                                        </p:cTn>
                                        <p:tgtEl>
                                          <p:spTgt spid="33795">
                                            <p:txEl>
                                              <p:pRg st="8" end="8"/>
                                            </p:txEl>
                                          </p:spTgt>
                                        </p:tgtEl>
                                      </p:cBhvr>
                                      <p:to x="100000" y="100000"/>
                                    </p:animScale>
                                    <p:animScale>
                                      <p:cBhvr>
                                        <p:cTn id="145" dur="26">
                                          <p:stCondLst>
                                            <p:cond delay="1642"/>
                                          </p:stCondLst>
                                        </p:cTn>
                                        <p:tgtEl>
                                          <p:spTgt spid="33795">
                                            <p:txEl>
                                              <p:pRg st="8" end="8"/>
                                            </p:txEl>
                                          </p:spTgt>
                                        </p:tgtEl>
                                      </p:cBhvr>
                                      <p:to x="100000" y="90000"/>
                                    </p:animScale>
                                    <p:animScale>
                                      <p:cBhvr>
                                        <p:cTn id="146" dur="166" decel="50000">
                                          <p:stCondLst>
                                            <p:cond delay="1668"/>
                                          </p:stCondLst>
                                        </p:cTn>
                                        <p:tgtEl>
                                          <p:spTgt spid="33795">
                                            <p:txEl>
                                              <p:pRg st="8" end="8"/>
                                            </p:txEl>
                                          </p:spTgt>
                                        </p:tgtEl>
                                      </p:cBhvr>
                                      <p:to x="100000" y="100000"/>
                                    </p:animScale>
                                    <p:animScale>
                                      <p:cBhvr>
                                        <p:cTn id="147" dur="26">
                                          <p:stCondLst>
                                            <p:cond delay="1808"/>
                                          </p:stCondLst>
                                        </p:cTn>
                                        <p:tgtEl>
                                          <p:spTgt spid="33795">
                                            <p:txEl>
                                              <p:pRg st="8" end="8"/>
                                            </p:txEl>
                                          </p:spTgt>
                                        </p:tgtEl>
                                      </p:cBhvr>
                                      <p:to x="100000" y="95000"/>
                                    </p:animScale>
                                    <p:animScale>
                                      <p:cBhvr>
                                        <p:cTn id="148" dur="166" decel="50000">
                                          <p:stCondLst>
                                            <p:cond delay="1834"/>
                                          </p:stCondLst>
                                        </p:cTn>
                                        <p:tgtEl>
                                          <p:spTgt spid="33795">
                                            <p:txEl>
                                              <p:pRg st="8" end="8"/>
                                            </p:txEl>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33795">
                                            <p:txEl>
                                              <p:pRg st="9" end="9"/>
                                            </p:txEl>
                                          </p:spTgt>
                                        </p:tgtEl>
                                        <p:attrNameLst>
                                          <p:attrName>style.visibility</p:attrName>
                                        </p:attrNameLst>
                                      </p:cBhvr>
                                      <p:to>
                                        <p:strVal val="visible"/>
                                      </p:to>
                                    </p:set>
                                    <p:animEffect transition="in" filter="wipe(down)">
                                      <p:cBhvr>
                                        <p:cTn id="151" dur="580">
                                          <p:stCondLst>
                                            <p:cond delay="0"/>
                                          </p:stCondLst>
                                        </p:cTn>
                                        <p:tgtEl>
                                          <p:spTgt spid="33795">
                                            <p:txEl>
                                              <p:pRg st="9" end="9"/>
                                            </p:txEl>
                                          </p:spTgt>
                                        </p:tgtEl>
                                      </p:cBhvr>
                                    </p:animEffect>
                                    <p:anim calcmode="lin" valueType="num">
                                      <p:cBhvr>
                                        <p:cTn id="152" dur="1822" tmFilter="0,0; 0.14,0.36; 0.43,0.73; 0.71,0.91; 1.0,1.0">
                                          <p:stCondLst>
                                            <p:cond delay="0"/>
                                          </p:stCondLst>
                                        </p:cTn>
                                        <p:tgtEl>
                                          <p:spTgt spid="33795">
                                            <p:txEl>
                                              <p:pRg st="9" end="9"/>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3795">
                                            <p:txEl>
                                              <p:pRg st="9" end="9"/>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3795">
                                            <p:txEl>
                                              <p:pRg st="9" end="9"/>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3795">
                                            <p:txEl>
                                              <p:pRg st="9" end="9"/>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3795">
                                            <p:txEl>
                                              <p:pRg st="9" end="9"/>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3795">
                                            <p:txEl>
                                              <p:pRg st="9" end="9"/>
                                            </p:txEl>
                                          </p:spTgt>
                                        </p:tgtEl>
                                      </p:cBhvr>
                                      <p:to x="100000" y="60000"/>
                                    </p:animScale>
                                    <p:animScale>
                                      <p:cBhvr>
                                        <p:cTn id="158" dur="166" decel="50000">
                                          <p:stCondLst>
                                            <p:cond delay="676"/>
                                          </p:stCondLst>
                                        </p:cTn>
                                        <p:tgtEl>
                                          <p:spTgt spid="33795">
                                            <p:txEl>
                                              <p:pRg st="9" end="9"/>
                                            </p:txEl>
                                          </p:spTgt>
                                        </p:tgtEl>
                                      </p:cBhvr>
                                      <p:to x="100000" y="100000"/>
                                    </p:animScale>
                                    <p:animScale>
                                      <p:cBhvr>
                                        <p:cTn id="159" dur="26">
                                          <p:stCondLst>
                                            <p:cond delay="1312"/>
                                          </p:stCondLst>
                                        </p:cTn>
                                        <p:tgtEl>
                                          <p:spTgt spid="33795">
                                            <p:txEl>
                                              <p:pRg st="9" end="9"/>
                                            </p:txEl>
                                          </p:spTgt>
                                        </p:tgtEl>
                                      </p:cBhvr>
                                      <p:to x="100000" y="80000"/>
                                    </p:animScale>
                                    <p:animScale>
                                      <p:cBhvr>
                                        <p:cTn id="160" dur="166" decel="50000">
                                          <p:stCondLst>
                                            <p:cond delay="1338"/>
                                          </p:stCondLst>
                                        </p:cTn>
                                        <p:tgtEl>
                                          <p:spTgt spid="33795">
                                            <p:txEl>
                                              <p:pRg st="9" end="9"/>
                                            </p:txEl>
                                          </p:spTgt>
                                        </p:tgtEl>
                                      </p:cBhvr>
                                      <p:to x="100000" y="100000"/>
                                    </p:animScale>
                                    <p:animScale>
                                      <p:cBhvr>
                                        <p:cTn id="161" dur="26">
                                          <p:stCondLst>
                                            <p:cond delay="1642"/>
                                          </p:stCondLst>
                                        </p:cTn>
                                        <p:tgtEl>
                                          <p:spTgt spid="33795">
                                            <p:txEl>
                                              <p:pRg st="9" end="9"/>
                                            </p:txEl>
                                          </p:spTgt>
                                        </p:tgtEl>
                                      </p:cBhvr>
                                      <p:to x="100000" y="90000"/>
                                    </p:animScale>
                                    <p:animScale>
                                      <p:cBhvr>
                                        <p:cTn id="162" dur="166" decel="50000">
                                          <p:stCondLst>
                                            <p:cond delay="1668"/>
                                          </p:stCondLst>
                                        </p:cTn>
                                        <p:tgtEl>
                                          <p:spTgt spid="33795">
                                            <p:txEl>
                                              <p:pRg st="9" end="9"/>
                                            </p:txEl>
                                          </p:spTgt>
                                        </p:tgtEl>
                                      </p:cBhvr>
                                      <p:to x="100000" y="100000"/>
                                    </p:animScale>
                                    <p:animScale>
                                      <p:cBhvr>
                                        <p:cTn id="163" dur="26">
                                          <p:stCondLst>
                                            <p:cond delay="1808"/>
                                          </p:stCondLst>
                                        </p:cTn>
                                        <p:tgtEl>
                                          <p:spTgt spid="33795">
                                            <p:txEl>
                                              <p:pRg st="9" end="9"/>
                                            </p:txEl>
                                          </p:spTgt>
                                        </p:tgtEl>
                                      </p:cBhvr>
                                      <p:to x="100000" y="95000"/>
                                    </p:animScale>
                                    <p:animScale>
                                      <p:cBhvr>
                                        <p:cTn id="164" dur="166" decel="50000">
                                          <p:stCondLst>
                                            <p:cond delay="1834"/>
                                          </p:stCondLst>
                                        </p:cTn>
                                        <p:tgtEl>
                                          <p:spTgt spid="33795">
                                            <p:txEl>
                                              <p:pRg st="9" end="9"/>
                                            </p:txEl>
                                          </p:spTgt>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33794"/>
                                        </p:tgtEl>
                                        <p:attrNameLst>
                                          <p:attrName>style.visibility</p:attrName>
                                        </p:attrNameLst>
                                      </p:cBhvr>
                                      <p:to>
                                        <p:strVal val="visible"/>
                                      </p:to>
                                    </p:set>
                                    <p:animEffect transition="in" filter="wipe(down)">
                                      <p:cBhvr>
                                        <p:cTn id="167" dur="580">
                                          <p:stCondLst>
                                            <p:cond delay="0"/>
                                          </p:stCondLst>
                                        </p:cTn>
                                        <p:tgtEl>
                                          <p:spTgt spid="33794"/>
                                        </p:tgtEl>
                                      </p:cBhvr>
                                    </p:animEffect>
                                    <p:anim calcmode="lin" valueType="num">
                                      <p:cBhvr>
                                        <p:cTn id="168" dur="1822" tmFilter="0,0; 0.14,0.36; 0.43,0.73; 0.71,0.91; 1.0,1.0">
                                          <p:stCondLst>
                                            <p:cond delay="0"/>
                                          </p:stCondLst>
                                        </p:cTn>
                                        <p:tgtEl>
                                          <p:spTgt spid="33794"/>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33794"/>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33794"/>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33794"/>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33794"/>
                                        </p:tgtEl>
                                        <p:attrNameLst>
                                          <p:attrName>ppt_y</p:attrName>
                                        </p:attrNameLst>
                                      </p:cBhvr>
                                      <p:tavLst>
                                        <p:tav tm="0" fmla="#ppt_y-sin(pi*$)/81">
                                          <p:val>
                                            <p:fltVal val="0"/>
                                          </p:val>
                                        </p:tav>
                                        <p:tav tm="100000">
                                          <p:val>
                                            <p:fltVal val="1"/>
                                          </p:val>
                                        </p:tav>
                                      </p:tavLst>
                                    </p:anim>
                                    <p:animScale>
                                      <p:cBhvr>
                                        <p:cTn id="173" dur="26">
                                          <p:stCondLst>
                                            <p:cond delay="650"/>
                                          </p:stCondLst>
                                        </p:cTn>
                                        <p:tgtEl>
                                          <p:spTgt spid="33794"/>
                                        </p:tgtEl>
                                      </p:cBhvr>
                                      <p:to x="100000" y="60000"/>
                                    </p:animScale>
                                    <p:animScale>
                                      <p:cBhvr>
                                        <p:cTn id="174" dur="166" decel="50000">
                                          <p:stCondLst>
                                            <p:cond delay="676"/>
                                          </p:stCondLst>
                                        </p:cTn>
                                        <p:tgtEl>
                                          <p:spTgt spid="33794"/>
                                        </p:tgtEl>
                                      </p:cBhvr>
                                      <p:to x="100000" y="100000"/>
                                    </p:animScale>
                                    <p:animScale>
                                      <p:cBhvr>
                                        <p:cTn id="175" dur="26">
                                          <p:stCondLst>
                                            <p:cond delay="1312"/>
                                          </p:stCondLst>
                                        </p:cTn>
                                        <p:tgtEl>
                                          <p:spTgt spid="33794"/>
                                        </p:tgtEl>
                                      </p:cBhvr>
                                      <p:to x="100000" y="80000"/>
                                    </p:animScale>
                                    <p:animScale>
                                      <p:cBhvr>
                                        <p:cTn id="176" dur="166" decel="50000">
                                          <p:stCondLst>
                                            <p:cond delay="1338"/>
                                          </p:stCondLst>
                                        </p:cTn>
                                        <p:tgtEl>
                                          <p:spTgt spid="33794"/>
                                        </p:tgtEl>
                                      </p:cBhvr>
                                      <p:to x="100000" y="100000"/>
                                    </p:animScale>
                                    <p:animScale>
                                      <p:cBhvr>
                                        <p:cTn id="177" dur="26">
                                          <p:stCondLst>
                                            <p:cond delay="1642"/>
                                          </p:stCondLst>
                                        </p:cTn>
                                        <p:tgtEl>
                                          <p:spTgt spid="33794"/>
                                        </p:tgtEl>
                                      </p:cBhvr>
                                      <p:to x="100000" y="90000"/>
                                    </p:animScale>
                                    <p:animScale>
                                      <p:cBhvr>
                                        <p:cTn id="178" dur="166" decel="50000">
                                          <p:stCondLst>
                                            <p:cond delay="1668"/>
                                          </p:stCondLst>
                                        </p:cTn>
                                        <p:tgtEl>
                                          <p:spTgt spid="33794"/>
                                        </p:tgtEl>
                                      </p:cBhvr>
                                      <p:to x="100000" y="100000"/>
                                    </p:animScale>
                                    <p:animScale>
                                      <p:cBhvr>
                                        <p:cTn id="179" dur="26">
                                          <p:stCondLst>
                                            <p:cond delay="1808"/>
                                          </p:stCondLst>
                                        </p:cTn>
                                        <p:tgtEl>
                                          <p:spTgt spid="33794"/>
                                        </p:tgtEl>
                                      </p:cBhvr>
                                      <p:to x="100000" y="95000"/>
                                    </p:animScale>
                                    <p:animScale>
                                      <p:cBhvr>
                                        <p:cTn id="180" dur="166" decel="50000">
                                          <p:stCondLst>
                                            <p:cond delay="1834"/>
                                          </p:stCondLst>
                                        </p:cTn>
                                        <p:tgtEl>
                                          <p:spTgt spid="33794"/>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1026"/>
                                        </p:tgtEl>
                                        <p:attrNameLst>
                                          <p:attrName>style.visibility</p:attrName>
                                        </p:attrNameLst>
                                      </p:cBhvr>
                                      <p:to>
                                        <p:strVal val="visible"/>
                                      </p:to>
                                    </p:set>
                                    <p:animEffect transition="in" filter="wipe(down)">
                                      <p:cBhvr>
                                        <p:cTn id="183" dur="580">
                                          <p:stCondLst>
                                            <p:cond delay="0"/>
                                          </p:stCondLst>
                                        </p:cTn>
                                        <p:tgtEl>
                                          <p:spTgt spid="1026"/>
                                        </p:tgtEl>
                                      </p:cBhvr>
                                    </p:animEffect>
                                    <p:anim calcmode="lin" valueType="num">
                                      <p:cBhvr>
                                        <p:cTn id="184"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89" dur="26">
                                          <p:stCondLst>
                                            <p:cond delay="650"/>
                                          </p:stCondLst>
                                        </p:cTn>
                                        <p:tgtEl>
                                          <p:spTgt spid="1026"/>
                                        </p:tgtEl>
                                      </p:cBhvr>
                                      <p:to x="100000" y="60000"/>
                                    </p:animScale>
                                    <p:animScale>
                                      <p:cBhvr>
                                        <p:cTn id="190" dur="166" decel="50000">
                                          <p:stCondLst>
                                            <p:cond delay="676"/>
                                          </p:stCondLst>
                                        </p:cTn>
                                        <p:tgtEl>
                                          <p:spTgt spid="1026"/>
                                        </p:tgtEl>
                                      </p:cBhvr>
                                      <p:to x="100000" y="100000"/>
                                    </p:animScale>
                                    <p:animScale>
                                      <p:cBhvr>
                                        <p:cTn id="191" dur="26">
                                          <p:stCondLst>
                                            <p:cond delay="1312"/>
                                          </p:stCondLst>
                                        </p:cTn>
                                        <p:tgtEl>
                                          <p:spTgt spid="1026"/>
                                        </p:tgtEl>
                                      </p:cBhvr>
                                      <p:to x="100000" y="80000"/>
                                    </p:animScale>
                                    <p:animScale>
                                      <p:cBhvr>
                                        <p:cTn id="192" dur="166" decel="50000">
                                          <p:stCondLst>
                                            <p:cond delay="1338"/>
                                          </p:stCondLst>
                                        </p:cTn>
                                        <p:tgtEl>
                                          <p:spTgt spid="1026"/>
                                        </p:tgtEl>
                                      </p:cBhvr>
                                      <p:to x="100000" y="100000"/>
                                    </p:animScale>
                                    <p:animScale>
                                      <p:cBhvr>
                                        <p:cTn id="193" dur="26">
                                          <p:stCondLst>
                                            <p:cond delay="1642"/>
                                          </p:stCondLst>
                                        </p:cTn>
                                        <p:tgtEl>
                                          <p:spTgt spid="1026"/>
                                        </p:tgtEl>
                                      </p:cBhvr>
                                      <p:to x="100000" y="90000"/>
                                    </p:animScale>
                                    <p:animScale>
                                      <p:cBhvr>
                                        <p:cTn id="194" dur="166" decel="50000">
                                          <p:stCondLst>
                                            <p:cond delay="1668"/>
                                          </p:stCondLst>
                                        </p:cTn>
                                        <p:tgtEl>
                                          <p:spTgt spid="1026"/>
                                        </p:tgtEl>
                                      </p:cBhvr>
                                      <p:to x="100000" y="100000"/>
                                    </p:animScale>
                                    <p:animScale>
                                      <p:cBhvr>
                                        <p:cTn id="195" dur="26">
                                          <p:stCondLst>
                                            <p:cond delay="1808"/>
                                          </p:stCondLst>
                                        </p:cTn>
                                        <p:tgtEl>
                                          <p:spTgt spid="1026"/>
                                        </p:tgtEl>
                                      </p:cBhvr>
                                      <p:to x="100000" y="95000"/>
                                    </p:animScale>
                                    <p:animScale>
                                      <p:cBhvr>
                                        <p:cTn id="196"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0"/>
            <a:ext cx="9430787" cy="11633954"/>
          </a:xfrm>
          <a:prstGeom prst="rect">
            <a:avLst/>
          </a:prstGeom>
          <a:noFill/>
        </p:spPr>
        <p:txBody>
          <a:bodyPr wrap="none" rtlCol="0">
            <a:spAutoFit/>
          </a:bodyPr>
          <a:lstStyle/>
          <a:p>
            <a:r>
              <a:rPr lang="en-US" sz="25000" dirty="0" smtClean="0">
                <a:latin typeface="Georgia" pitchFamily="18" charset="0"/>
                <a:hlinkClick r:id="rId2"/>
              </a:rPr>
              <a:t>WHY?</a:t>
            </a:r>
            <a:endParaRPr lang="en-US" sz="25000" dirty="0" smtClean="0">
              <a:latin typeface="Georgia" pitchFamily="18" charset="0"/>
            </a:endParaRPr>
          </a:p>
          <a:p>
            <a:endParaRPr lang="en-US" sz="25000" dirty="0">
              <a:latin typeface="Georgia" pitchFamily="18" charset="0"/>
            </a:endParaRPr>
          </a:p>
          <a:p>
            <a:endParaRPr lang="en-US" sz="25000" dirty="0">
              <a:latin typeface="Georgia" pitchFamily="18" charset="0"/>
            </a:endParaRPr>
          </a:p>
        </p:txBody>
      </p:sp>
    </p:spTree>
    <p:extLst>
      <p:ext uri="{BB962C8B-B14F-4D97-AF65-F5344CB8AC3E}">
        <p14:creationId xmlns:p14="http://schemas.microsoft.com/office/powerpoint/2010/main" val="2839415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2700" y="-152400"/>
            <a:ext cx="38989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4000" b="1" u="sng" dirty="0">
                <a:latin typeface="Arial Narrow" pitchFamily="34" charset="0"/>
                <a:cs typeface="Times New Roman" pitchFamily="18" charset="0"/>
              </a:rPr>
              <a:t>Great Smog of ‘52</a:t>
            </a:r>
            <a:r>
              <a:rPr lang="en-US" sz="4000" u="sng" dirty="0">
                <a:latin typeface="Arial Narrow" pitchFamily="34" charset="0"/>
                <a:ea typeface="Calibri" pitchFamily="34" charset="0"/>
                <a:cs typeface="Times New Roman" pitchFamily="18" charset="0"/>
              </a:rPr>
              <a:t> </a:t>
            </a:r>
            <a:endParaRPr lang="en-US" sz="4000" u="sng" dirty="0">
              <a:latin typeface="Arial Narrow" pitchFamily="34" charset="0"/>
            </a:endParaRPr>
          </a:p>
          <a:p>
            <a:pPr algn="ctr" eaLnBrk="0" hangingPunct="0"/>
            <a:r>
              <a:rPr lang="en-US" sz="4000" u="sng" dirty="0">
                <a:solidFill>
                  <a:srgbClr val="0000FF"/>
                </a:solidFill>
                <a:latin typeface="Arial Narrow" pitchFamily="34" charset="0"/>
              </a:rPr>
              <a:t> </a:t>
            </a:r>
            <a:endParaRPr lang="en-US" sz="4000" u="sng" dirty="0">
              <a:latin typeface="Arial Narrow" pitchFamily="34" charset="0"/>
            </a:endParaRPr>
          </a:p>
        </p:txBody>
      </p:sp>
      <p:sp>
        <p:nvSpPr>
          <p:cNvPr id="18435" name="Rectangle 3"/>
          <p:cNvSpPr>
            <a:spLocks noChangeArrowheads="1"/>
          </p:cNvSpPr>
          <p:nvPr/>
        </p:nvSpPr>
        <p:spPr bwMode="auto">
          <a:xfrm>
            <a:off x="3581400" y="46038"/>
            <a:ext cx="5638800" cy="687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a:r>
              <a:rPr lang="en-US" sz="2100" dirty="0">
                <a:latin typeface="Arial Narrow" pitchFamily="34" charset="0"/>
                <a:cs typeface="Times New Roman" pitchFamily="18" charset="0"/>
              </a:rPr>
              <a:t>    The </a:t>
            </a:r>
            <a:r>
              <a:rPr lang="en-US" sz="2100" b="1" dirty="0">
                <a:latin typeface="Arial Narrow" pitchFamily="34" charset="0"/>
                <a:cs typeface="Times New Roman" pitchFamily="18" charset="0"/>
              </a:rPr>
              <a:t>Great Smog of '52</a:t>
            </a:r>
            <a:r>
              <a:rPr lang="en-US" sz="2100" dirty="0">
                <a:latin typeface="Arial Narrow" pitchFamily="34" charset="0"/>
                <a:cs typeface="Times New Roman" pitchFamily="18" charset="0"/>
              </a:rPr>
              <a:t> or </a:t>
            </a:r>
            <a:r>
              <a:rPr lang="en-US" sz="2100" b="1" dirty="0">
                <a:latin typeface="Arial Narrow" pitchFamily="34" charset="0"/>
                <a:cs typeface="Times New Roman" pitchFamily="18" charset="0"/>
              </a:rPr>
              <a:t>Big Smoke</a:t>
            </a:r>
            <a:r>
              <a:rPr lang="en-US" sz="2100" baseline="30000" dirty="0">
                <a:solidFill>
                  <a:srgbClr val="0000FF"/>
                </a:solidFill>
                <a:latin typeface="Arial Narrow" pitchFamily="34" charset="0"/>
                <a:cs typeface="Times New Roman" pitchFamily="18" charset="0"/>
                <a:hlinkClick r:id="rId2"/>
              </a:rPr>
              <a:t>[1]</a:t>
            </a:r>
            <a:r>
              <a:rPr lang="en-US" sz="2100" dirty="0">
                <a:latin typeface="Arial Narrow" pitchFamily="34" charset="0"/>
                <a:cs typeface="Times New Roman" pitchFamily="18" charset="0"/>
              </a:rPr>
              <a:t> was a            severe air pollution event that affected London during December 1952. </a:t>
            </a:r>
          </a:p>
          <a:p>
            <a:pPr indent="457200"/>
            <a:r>
              <a:rPr lang="en-US" sz="2100" dirty="0">
                <a:latin typeface="Arial Narrow" pitchFamily="34" charset="0"/>
                <a:cs typeface="Times New Roman" pitchFamily="18" charset="0"/>
              </a:rPr>
              <a:t>A period of cold weather, combined with an </a:t>
            </a:r>
            <a:r>
              <a:rPr lang="en-US" sz="2100" dirty="0">
                <a:solidFill>
                  <a:srgbClr val="0000FF"/>
                </a:solidFill>
                <a:latin typeface="Arial Narrow" pitchFamily="34" charset="0"/>
                <a:cs typeface="Times New Roman" pitchFamily="18" charset="0"/>
                <a:hlinkClick r:id="rId3" tooltip="Anticyclone"/>
              </a:rPr>
              <a:t>anticyclone</a:t>
            </a:r>
            <a:r>
              <a:rPr lang="en-US" sz="2100" dirty="0">
                <a:latin typeface="Arial Narrow" pitchFamily="34" charset="0"/>
                <a:cs typeface="Times New Roman" pitchFamily="18" charset="0"/>
              </a:rPr>
              <a:t> and windless conditions, collected airborne pollutants mostly from the use of coal to form a thick layer of smog over the city. </a:t>
            </a:r>
          </a:p>
          <a:p>
            <a:pPr indent="457200"/>
            <a:r>
              <a:rPr lang="en-US" sz="2100" dirty="0">
                <a:latin typeface="Arial Narrow" pitchFamily="34" charset="0"/>
                <a:cs typeface="Times New Roman" pitchFamily="18" charset="0"/>
              </a:rPr>
              <a:t>It lasted from Friday 5 to Tuesday 9 December 1952, and then dispersed quickly after a change of weather.</a:t>
            </a:r>
            <a:r>
              <a:rPr lang="en-US" sz="2100" dirty="0">
                <a:solidFill>
                  <a:srgbClr val="0000FF"/>
                </a:solidFill>
                <a:latin typeface="Arial Narrow" pitchFamily="34" charset="0"/>
                <a:cs typeface="Times New Roman" pitchFamily="18" charset="0"/>
              </a:rPr>
              <a:t> </a:t>
            </a:r>
          </a:p>
          <a:p>
            <a:pPr indent="457200" eaLnBrk="0" hangingPunct="0"/>
            <a:r>
              <a:rPr lang="en-US" sz="2100" dirty="0">
                <a:latin typeface="Arial Narrow" pitchFamily="34" charset="0"/>
                <a:cs typeface="Times New Roman" pitchFamily="18" charset="0"/>
              </a:rPr>
              <a:t>Although it caused major disruption due to the effect on visibility, and even penetrated indoor areas, it was not thought to be a significant event at the time, with London having experienced many smog events in the past, so called "</a:t>
            </a:r>
            <a:r>
              <a:rPr lang="en-US" sz="2100" dirty="0">
                <a:solidFill>
                  <a:srgbClr val="0000FF"/>
                </a:solidFill>
                <a:latin typeface="Arial Narrow" pitchFamily="34" charset="0"/>
                <a:cs typeface="Times New Roman" pitchFamily="18" charset="0"/>
                <a:hlinkClick r:id="rId4" tooltip="Pea soup fog"/>
              </a:rPr>
              <a:t>pea </a:t>
            </a:r>
            <a:r>
              <a:rPr lang="en-US" sz="2100" dirty="0" err="1">
                <a:solidFill>
                  <a:srgbClr val="0000FF"/>
                </a:solidFill>
                <a:latin typeface="Arial Narrow" pitchFamily="34" charset="0"/>
                <a:cs typeface="Times New Roman" pitchFamily="18" charset="0"/>
                <a:hlinkClick r:id="rId4" tooltip="Pea soup fog"/>
              </a:rPr>
              <a:t>soupers</a:t>
            </a:r>
            <a:r>
              <a:rPr lang="en-US" sz="2100" dirty="0">
                <a:latin typeface="Arial Narrow" pitchFamily="34" charset="0"/>
                <a:cs typeface="Times New Roman" pitchFamily="18" charset="0"/>
              </a:rPr>
              <a:t>". </a:t>
            </a:r>
          </a:p>
          <a:p>
            <a:pPr indent="457200" eaLnBrk="0" hangingPunct="0"/>
            <a:r>
              <a:rPr lang="en-US" sz="2100" dirty="0">
                <a:latin typeface="Arial Narrow" pitchFamily="34" charset="0"/>
                <a:cs typeface="Times New Roman" pitchFamily="18" charset="0"/>
              </a:rPr>
              <a:t>However, medical reports in the following weeks estimated that 4,000 people had died prematurely and 100,000 more were made ill because of the smog's effects on the human </a:t>
            </a:r>
            <a:r>
              <a:rPr lang="en-US" sz="2100" dirty="0">
                <a:solidFill>
                  <a:srgbClr val="0000FF"/>
                </a:solidFill>
                <a:latin typeface="Arial Narrow" pitchFamily="34" charset="0"/>
                <a:cs typeface="Times New Roman" pitchFamily="18" charset="0"/>
                <a:hlinkClick r:id="rId5" tooltip="Respiratory tract"/>
              </a:rPr>
              <a:t>respiratory tract</a:t>
            </a:r>
            <a:r>
              <a:rPr lang="en-US" sz="2100" dirty="0">
                <a:latin typeface="Arial Narrow" pitchFamily="34" charset="0"/>
                <a:cs typeface="Times New Roman" pitchFamily="18" charset="0"/>
              </a:rPr>
              <a:t>.</a:t>
            </a:r>
          </a:p>
          <a:p>
            <a:pPr indent="457200" eaLnBrk="0" hangingPunct="0"/>
            <a:r>
              <a:rPr lang="en-US" sz="2100" dirty="0">
                <a:latin typeface="Arial Narrow" pitchFamily="34" charset="0"/>
                <a:cs typeface="Times New Roman" pitchFamily="18" charset="0"/>
              </a:rPr>
              <a:t> More recent research suggests that the number of fatalities was considerably greater at about 12,000.</a:t>
            </a:r>
            <a:r>
              <a:rPr lang="en-US" sz="2100" baseline="30000" dirty="0">
                <a:solidFill>
                  <a:srgbClr val="0000FF"/>
                </a:solidFill>
                <a:latin typeface="Arial Narrow" pitchFamily="34" charset="0"/>
                <a:cs typeface="Times New Roman" pitchFamily="18" charset="0"/>
                <a:hlinkClick r:id="rId2"/>
              </a:rPr>
              <a:t>[2]</a:t>
            </a:r>
            <a:r>
              <a:rPr lang="en-US" sz="2100" dirty="0">
                <a:solidFill>
                  <a:srgbClr val="0000FF"/>
                </a:solidFill>
                <a:latin typeface="Arial Narrow" pitchFamily="34" charset="0"/>
                <a:cs typeface="Times New Roman" pitchFamily="18" charset="0"/>
              </a:rPr>
              <a:t> </a:t>
            </a:r>
            <a:endParaRPr lang="en-US" sz="2100" dirty="0">
              <a:latin typeface="Arial Narrow" pitchFamily="34" charset="0"/>
            </a:endParaRPr>
          </a:p>
        </p:txBody>
      </p:sp>
      <p:pic>
        <p:nvPicPr>
          <p:cNvPr id="18436" name="Picture 5" descr="Description: London smog, winter 19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647700"/>
            <a:ext cx="3600450" cy="621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06246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heel(1)">
                                      <p:cBhvr>
                                        <p:cTn id="7" dur="2250"/>
                                        <p:tgtEl>
                                          <p:spTgt spid="1843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8435"/>
                                        </p:tgtEl>
                                        <p:attrNameLst>
                                          <p:attrName>style.visibility</p:attrName>
                                        </p:attrNameLst>
                                      </p:cBhvr>
                                      <p:to>
                                        <p:strVal val="visible"/>
                                      </p:to>
                                    </p:set>
                                    <p:animEffect transition="in" filter="wheel(1)">
                                      <p:cBhvr>
                                        <p:cTn id="10" dur="2250"/>
                                        <p:tgtEl>
                                          <p:spTgt spid="18435"/>
                                        </p:tgtEl>
                                      </p:cBhvr>
                                    </p:animEffect>
                                  </p:childTnLst>
                                </p:cTn>
                              </p:par>
                              <p:par>
                                <p:cTn id="11" presetID="21" presetClass="entr" presetSubtype="1" fill="hold" nodeType="withEffect">
                                  <p:stCondLst>
                                    <p:cond delay="0"/>
                                  </p:stCondLst>
                                  <p:childTnLst>
                                    <p:set>
                                      <p:cBhvr>
                                        <p:cTn id="12" dur="1" fill="hold">
                                          <p:stCondLst>
                                            <p:cond delay="0"/>
                                          </p:stCondLst>
                                        </p:cTn>
                                        <p:tgtEl>
                                          <p:spTgt spid="18436"/>
                                        </p:tgtEl>
                                        <p:attrNameLst>
                                          <p:attrName>style.visibility</p:attrName>
                                        </p:attrNameLst>
                                      </p:cBhvr>
                                      <p:to>
                                        <p:strVal val="visible"/>
                                      </p:to>
                                    </p:set>
                                    <p:animEffect transition="in" filter="wheel(1)">
                                      <p:cBhvr>
                                        <p:cTn id="13" dur="225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0" y="-51361"/>
            <a:ext cx="9144000" cy="2946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06400" indent="-342900">
              <a:spcAft>
                <a:spcPts val="700"/>
              </a:spcAft>
              <a:buFont typeface="Arial" charset="0"/>
              <a:buChar char="•"/>
            </a:pPr>
            <a:r>
              <a:rPr lang="en-US" sz="2100" b="1" dirty="0">
                <a:solidFill>
                  <a:srgbClr val="FFFF00"/>
                </a:solidFill>
                <a:latin typeface="Arial Narrow" pitchFamily="34" charset="0"/>
              </a:rPr>
              <a:t>‘Smog masks’ were worn by those who were able to purchase them from chemists.    </a:t>
            </a:r>
          </a:p>
          <a:p>
            <a:pPr marL="406400" indent="-342900">
              <a:spcAft>
                <a:spcPts val="700"/>
              </a:spcAft>
              <a:buFont typeface="Arial" charset="0"/>
              <a:buChar char="•"/>
            </a:pPr>
            <a:r>
              <a:rPr lang="en-US" sz="2100" b="1" dirty="0">
                <a:solidFill>
                  <a:srgbClr val="F52BD8"/>
                </a:solidFill>
                <a:latin typeface="Arial Narrow" pitchFamily="34" charset="0"/>
              </a:rPr>
              <a:t>Near railway lines, on which 'fog working' was implemented, loud explosions similar to the report of a shotgun were a common feature. </a:t>
            </a:r>
          </a:p>
          <a:p>
            <a:pPr marL="406400" indent="-342900">
              <a:spcAft>
                <a:spcPts val="700"/>
              </a:spcAft>
              <a:buFont typeface="Arial" charset="0"/>
              <a:buChar char="•"/>
            </a:pPr>
            <a:r>
              <a:rPr lang="en-US" sz="2100" b="1" dirty="0">
                <a:solidFill>
                  <a:srgbClr val="00FF00"/>
                </a:solidFill>
                <a:latin typeface="Arial Narrow" pitchFamily="34" charset="0"/>
              </a:rPr>
              <a:t>These explosions were made by '</a:t>
            </a:r>
            <a:r>
              <a:rPr lang="en-US" sz="2100" b="1" u="sng" dirty="0">
                <a:solidFill>
                  <a:srgbClr val="00FF00"/>
                </a:solidFill>
                <a:latin typeface="Arial Narrow" pitchFamily="34" charset="0"/>
                <a:hlinkClick r:id="rId2" tooltip="Detonator (railway)"/>
              </a:rPr>
              <a:t>detonators</a:t>
            </a:r>
            <a:r>
              <a:rPr lang="en-US" sz="2100" b="1" dirty="0">
                <a:solidFill>
                  <a:srgbClr val="00FF00"/>
                </a:solidFill>
                <a:latin typeface="Arial Narrow" pitchFamily="34" charset="0"/>
              </a:rPr>
              <a:t>', a form of large percussion cap placed on the track and activated by the wheels of trains. </a:t>
            </a:r>
          </a:p>
          <a:p>
            <a:pPr marL="406400" indent="-342900">
              <a:spcAft>
                <a:spcPts val="700"/>
              </a:spcAft>
              <a:buFont typeface="Arial" charset="0"/>
              <a:buChar char="•"/>
            </a:pPr>
            <a:r>
              <a:rPr lang="en-US" sz="2100" b="1" dirty="0">
                <a:solidFill>
                  <a:srgbClr val="FFC000"/>
                </a:solidFill>
                <a:latin typeface="Arial Narrow" pitchFamily="34" charset="0"/>
              </a:rPr>
              <a:t>These were placed by certain signals to provide an audible warning to match the visual indication provided by the signal for the driver.</a:t>
            </a:r>
          </a:p>
        </p:txBody>
      </p:sp>
      <p:pic>
        <p:nvPicPr>
          <p:cNvPr id="19459" name="Picture 2" descr="http://2.bp.blogspot.com/_d1IheHuWgpc/SShrypUJ2nI/AAAAAAAAB0s/F_KEwCk85RY/s400/smog+policeman+with+mask.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819400"/>
            <a:ext cx="426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3" descr="london-smog-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819400"/>
            <a:ext cx="48529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8177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down)">
                                      <p:cBhvr>
                                        <p:cTn id="7" dur="580">
                                          <p:stCondLst>
                                            <p:cond delay="0"/>
                                          </p:stCondLst>
                                        </p:cTn>
                                        <p:tgtEl>
                                          <p:spTgt spid="19458"/>
                                        </p:tgtEl>
                                      </p:cBhvr>
                                    </p:animEffect>
                                    <p:anim calcmode="lin" valueType="num">
                                      <p:cBhvr>
                                        <p:cTn id="8" dur="1822" tmFilter="0,0; 0.14,0.36; 0.43,0.73; 0.71,0.91; 1.0,1.0">
                                          <p:stCondLst>
                                            <p:cond delay="0"/>
                                          </p:stCondLst>
                                        </p:cTn>
                                        <p:tgtEl>
                                          <p:spTgt spid="1945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45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45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45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458"/>
                                        </p:tgtEl>
                                        <p:attrNameLst>
                                          <p:attrName>ppt_y</p:attrName>
                                        </p:attrNameLst>
                                      </p:cBhvr>
                                      <p:tavLst>
                                        <p:tav tm="0" fmla="#ppt_y-sin(pi*$)/81">
                                          <p:val>
                                            <p:fltVal val="0"/>
                                          </p:val>
                                        </p:tav>
                                        <p:tav tm="100000">
                                          <p:val>
                                            <p:fltVal val="1"/>
                                          </p:val>
                                        </p:tav>
                                      </p:tavLst>
                                    </p:anim>
                                    <p:animScale>
                                      <p:cBhvr>
                                        <p:cTn id="13" dur="26">
                                          <p:stCondLst>
                                            <p:cond delay="650"/>
                                          </p:stCondLst>
                                        </p:cTn>
                                        <p:tgtEl>
                                          <p:spTgt spid="19458"/>
                                        </p:tgtEl>
                                      </p:cBhvr>
                                      <p:to x="100000" y="60000"/>
                                    </p:animScale>
                                    <p:animScale>
                                      <p:cBhvr>
                                        <p:cTn id="14" dur="166" decel="50000">
                                          <p:stCondLst>
                                            <p:cond delay="676"/>
                                          </p:stCondLst>
                                        </p:cTn>
                                        <p:tgtEl>
                                          <p:spTgt spid="19458"/>
                                        </p:tgtEl>
                                      </p:cBhvr>
                                      <p:to x="100000" y="100000"/>
                                    </p:animScale>
                                    <p:animScale>
                                      <p:cBhvr>
                                        <p:cTn id="15" dur="26">
                                          <p:stCondLst>
                                            <p:cond delay="1312"/>
                                          </p:stCondLst>
                                        </p:cTn>
                                        <p:tgtEl>
                                          <p:spTgt spid="19458"/>
                                        </p:tgtEl>
                                      </p:cBhvr>
                                      <p:to x="100000" y="80000"/>
                                    </p:animScale>
                                    <p:animScale>
                                      <p:cBhvr>
                                        <p:cTn id="16" dur="166" decel="50000">
                                          <p:stCondLst>
                                            <p:cond delay="1338"/>
                                          </p:stCondLst>
                                        </p:cTn>
                                        <p:tgtEl>
                                          <p:spTgt spid="19458"/>
                                        </p:tgtEl>
                                      </p:cBhvr>
                                      <p:to x="100000" y="100000"/>
                                    </p:animScale>
                                    <p:animScale>
                                      <p:cBhvr>
                                        <p:cTn id="17" dur="26">
                                          <p:stCondLst>
                                            <p:cond delay="1642"/>
                                          </p:stCondLst>
                                        </p:cTn>
                                        <p:tgtEl>
                                          <p:spTgt spid="19458"/>
                                        </p:tgtEl>
                                      </p:cBhvr>
                                      <p:to x="100000" y="90000"/>
                                    </p:animScale>
                                    <p:animScale>
                                      <p:cBhvr>
                                        <p:cTn id="18" dur="166" decel="50000">
                                          <p:stCondLst>
                                            <p:cond delay="1668"/>
                                          </p:stCondLst>
                                        </p:cTn>
                                        <p:tgtEl>
                                          <p:spTgt spid="19458"/>
                                        </p:tgtEl>
                                      </p:cBhvr>
                                      <p:to x="100000" y="100000"/>
                                    </p:animScale>
                                    <p:animScale>
                                      <p:cBhvr>
                                        <p:cTn id="19" dur="26">
                                          <p:stCondLst>
                                            <p:cond delay="1808"/>
                                          </p:stCondLst>
                                        </p:cTn>
                                        <p:tgtEl>
                                          <p:spTgt spid="19458"/>
                                        </p:tgtEl>
                                      </p:cBhvr>
                                      <p:to x="100000" y="95000"/>
                                    </p:animScale>
                                    <p:animScale>
                                      <p:cBhvr>
                                        <p:cTn id="20" dur="166" decel="50000">
                                          <p:stCondLst>
                                            <p:cond delay="1834"/>
                                          </p:stCondLst>
                                        </p:cTn>
                                        <p:tgtEl>
                                          <p:spTgt spid="19458"/>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9459"/>
                                        </p:tgtEl>
                                        <p:attrNameLst>
                                          <p:attrName>style.visibility</p:attrName>
                                        </p:attrNameLst>
                                      </p:cBhvr>
                                      <p:to>
                                        <p:strVal val="visible"/>
                                      </p:to>
                                    </p:set>
                                    <p:animEffect transition="in" filter="wipe(down)">
                                      <p:cBhvr>
                                        <p:cTn id="23" dur="580">
                                          <p:stCondLst>
                                            <p:cond delay="0"/>
                                          </p:stCondLst>
                                        </p:cTn>
                                        <p:tgtEl>
                                          <p:spTgt spid="19459"/>
                                        </p:tgtEl>
                                      </p:cBhvr>
                                    </p:animEffect>
                                    <p:anim calcmode="lin" valueType="num">
                                      <p:cBhvr>
                                        <p:cTn id="24" dur="1822" tmFilter="0,0; 0.14,0.36; 0.43,0.73; 0.71,0.91; 1.0,1.0">
                                          <p:stCondLst>
                                            <p:cond delay="0"/>
                                          </p:stCondLst>
                                        </p:cTn>
                                        <p:tgtEl>
                                          <p:spTgt spid="1945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945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945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945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9459"/>
                                        </p:tgtEl>
                                        <p:attrNameLst>
                                          <p:attrName>ppt_y</p:attrName>
                                        </p:attrNameLst>
                                      </p:cBhvr>
                                      <p:tavLst>
                                        <p:tav tm="0" fmla="#ppt_y-sin(pi*$)/81">
                                          <p:val>
                                            <p:fltVal val="0"/>
                                          </p:val>
                                        </p:tav>
                                        <p:tav tm="100000">
                                          <p:val>
                                            <p:fltVal val="1"/>
                                          </p:val>
                                        </p:tav>
                                      </p:tavLst>
                                    </p:anim>
                                    <p:animScale>
                                      <p:cBhvr>
                                        <p:cTn id="29" dur="26">
                                          <p:stCondLst>
                                            <p:cond delay="650"/>
                                          </p:stCondLst>
                                        </p:cTn>
                                        <p:tgtEl>
                                          <p:spTgt spid="19459"/>
                                        </p:tgtEl>
                                      </p:cBhvr>
                                      <p:to x="100000" y="60000"/>
                                    </p:animScale>
                                    <p:animScale>
                                      <p:cBhvr>
                                        <p:cTn id="30" dur="166" decel="50000">
                                          <p:stCondLst>
                                            <p:cond delay="676"/>
                                          </p:stCondLst>
                                        </p:cTn>
                                        <p:tgtEl>
                                          <p:spTgt spid="19459"/>
                                        </p:tgtEl>
                                      </p:cBhvr>
                                      <p:to x="100000" y="100000"/>
                                    </p:animScale>
                                    <p:animScale>
                                      <p:cBhvr>
                                        <p:cTn id="31" dur="26">
                                          <p:stCondLst>
                                            <p:cond delay="1312"/>
                                          </p:stCondLst>
                                        </p:cTn>
                                        <p:tgtEl>
                                          <p:spTgt spid="19459"/>
                                        </p:tgtEl>
                                      </p:cBhvr>
                                      <p:to x="100000" y="80000"/>
                                    </p:animScale>
                                    <p:animScale>
                                      <p:cBhvr>
                                        <p:cTn id="32" dur="166" decel="50000">
                                          <p:stCondLst>
                                            <p:cond delay="1338"/>
                                          </p:stCondLst>
                                        </p:cTn>
                                        <p:tgtEl>
                                          <p:spTgt spid="19459"/>
                                        </p:tgtEl>
                                      </p:cBhvr>
                                      <p:to x="100000" y="100000"/>
                                    </p:animScale>
                                    <p:animScale>
                                      <p:cBhvr>
                                        <p:cTn id="33" dur="26">
                                          <p:stCondLst>
                                            <p:cond delay="1642"/>
                                          </p:stCondLst>
                                        </p:cTn>
                                        <p:tgtEl>
                                          <p:spTgt spid="19459"/>
                                        </p:tgtEl>
                                      </p:cBhvr>
                                      <p:to x="100000" y="90000"/>
                                    </p:animScale>
                                    <p:animScale>
                                      <p:cBhvr>
                                        <p:cTn id="34" dur="166" decel="50000">
                                          <p:stCondLst>
                                            <p:cond delay="1668"/>
                                          </p:stCondLst>
                                        </p:cTn>
                                        <p:tgtEl>
                                          <p:spTgt spid="19459"/>
                                        </p:tgtEl>
                                      </p:cBhvr>
                                      <p:to x="100000" y="100000"/>
                                    </p:animScale>
                                    <p:animScale>
                                      <p:cBhvr>
                                        <p:cTn id="35" dur="26">
                                          <p:stCondLst>
                                            <p:cond delay="1808"/>
                                          </p:stCondLst>
                                        </p:cTn>
                                        <p:tgtEl>
                                          <p:spTgt spid="19459"/>
                                        </p:tgtEl>
                                      </p:cBhvr>
                                      <p:to x="100000" y="95000"/>
                                    </p:animScale>
                                    <p:animScale>
                                      <p:cBhvr>
                                        <p:cTn id="36" dur="166" decel="50000">
                                          <p:stCondLst>
                                            <p:cond delay="1834"/>
                                          </p:stCondLst>
                                        </p:cTn>
                                        <p:tgtEl>
                                          <p:spTgt spid="19459"/>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9460"/>
                                        </p:tgtEl>
                                        <p:attrNameLst>
                                          <p:attrName>style.visibility</p:attrName>
                                        </p:attrNameLst>
                                      </p:cBhvr>
                                      <p:to>
                                        <p:strVal val="visible"/>
                                      </p:to>
                                    </p:set>
                                    <p:animEffect transition="in" filter="wipe(down)">
                                      <p:cBhvr>
                                        <p:cTn id="39" dur="580">
                                          <p:stCondLst>
                                            <p:cond delay="0"/>
                                          </p:stCondLst>
                                        </p:cTn>
                                        <p:tgtEl>
                                          <p:spTgt spid="19460"/>
                                        </p:tgtEl>
                                      </p:cBhvr>
                                    </p:animEffect>
                                    <p:anim calcmode="lin" valueType="num">
                                      <p:cBhvr>
                                        <p:cTn id="40" dur="1822" tmFilter="0,0; 0.14,0.36; 0.43,0.73; 0.71,0.91; 1.0,1.0">
                                          <p:stCondLst>
                                            <p:cond delay="0"/>
                                          </p:stCondLst>
                                        </p:cTn>
                                        <p:tgtEl>
                                          <p:spTgt spid="1946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946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946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946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9460"/>
                                        </p:tgtEl>
                                        <p:attrNameLst>
                                          <p:attrName>ppt_y</p:attrName>
                                        </p:attrNameLst>
                                      </p:cBhvr>
                                      <p:tavLst>
                                        <p:tav tm="0" fmla="#ppt_y-sin(pi*$)/81">
                                          <p:val>
                                            <p:fltVal val="0"/>
                                          </p:val>
                                        </p:tav>
                                        <p:tav tm="100000">
                                          <p:val>
                                            <p:fltVal val="1"/>
                                          </p:val>
                                        </p:tav>
                                      </p:tavLst>
                                    </p:anim>
                                    <p:animScale>
                                      <p:cBhvr>
                                        <p:cTn id="45" dur="26">
                                          <p:stCondLst>
                                            <p:cond delay="650"/>
                                          </p:stCondLst>
                                        </p:cTn>
                                        <p:tgtEl>
                                          <p:spTgt spid="19460"/>
                                        </p:tgtEl>
                                      </p:cBhvr>
                                      <p:to x="100000" y="60000"/>
                                    </p:animScale>
                                    <p:animScale>
                                      <p:cBhvr>
                                        <p:cTn id="46" dur="166" decel="50000">
                                          <p:stCondLst>
                                            <p:cond delay="676"/>
                                          </p:stCondLst>
                                        </p:cTn>
                                        <p:tgtEl>
                                          <p:spTgt spid="19460"/>
                                        </p:tgtEl>
                                      </p:cBhvr>
                                      <p:to x="100000" y="100000"/>
                                    </p:animScale>
                                    <p:animScale>
                                      <p:cBhvr>
                                        <p:cTn id="47" dur="26">
                                          <p:stCondLst>
                                            <p:cond delay="1312"/>
                                          </p:stCondLst>
                                        </p:cTn>
                                        <p:tgtEl>
                                          <p:spTgt spid="19460"/>
                                        </p:tgtEl>
                                      </p:cBhvr>
                                      <p:to x="100000" y="80000"/>
                                    </p:animScale>
                                    <p:animScale>
                                      <p:cBhvr>
                                        <p:cTn id="48" dur="166" decel="50000">
                                          <p:stCondLst>
                                            <p:cond delay="1338"/>
                                          </p:stCondLst>
                                        </p:cTn>
                                        <p:tgtEl>
                                          <p:spTgt spid="19460"/>
                                        </p:tgtEl>
                                      </p:cBhvr>
                                      <p:to x="100000" y="100000"/>
                                    </p:animScale>
                                    <p:animScale>
                                      <p:cBhvr>
                                        <p:cTn id="49" dur="26">
                                          <p:stCondLst>
                                            <p:cond delay="1642"/>
                                          </p:stCondLst>
                                        </p:cTn>
                                        <p:tgtEl>
                                          <p:spTgt spid="19460"/>
                                        </p:tgtEl>
                                      </p:cBhvr>
                                      <p:to x="100000" y="90000"/>
                                    </p:animScale>
                                    <p:animScale>
                                      <p:cBhvr>
                                        <p:cTn id="50" dur="166" decel="50000">
                                          <p:stCondLst>
                                            <p:cond delay="1668"/>
                                          </p:stCondLst>
                                        </p:cTn>
                                        <p:tgtEl>
                                          <p:spTgt spid="19460"/>
                                        </p:tgtEl>
                                      </p:cBhvr>
                                      <p:to x="100000" y="100000"/>
                                    </p:animScale>
                                    <p:animScale>
                                      <p:cBhvr>
                                        <p:cTn id="51" dur="26">
                                          <p:stCondLst>
                                            <p:cond delay="1808"/>
                                          </p:stCondLst>
                                        </p:cTn>
                                        <p:tgtEl>
                                          <p:spTgt spid="19460"/>
                                        </p:tgtEl>
                                      </p:cBhvr>
                                      <p:to x="100000" y="95000"/>
                                    </p:animScale>
                                    <p:animScale>
                                      <p:cBhvr>
                                        <p:cTn id="52" dur="166" decel="50000">
                                          <p:stCondLst>
                                            <p:cond delay="1834"/>
                                          </p:stCondLst>
                                        </p:cTn>
                                        <p:tgtEl>
                                          <p:spTgt spid="1946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1"/>
            <a:ext cx="8229600" cy="1143000"/>
          </a:xfrm>
        </p:spPr>
        <p:txBody>
          <a:bodyPr/>
          <a:lstStyle/>
          <a:p>
            <a:pPr>
              <a:defRPr/>
            </a:pPr>
            <a:r>
              <a:rPr lang="en-US" u="sng" dirty="0" smtClean="0">
                <a:solidFill>
                  <a:srgbClr val="F52BD8"/>
                </a:solidFill>
              </a:rPr>
              <a:t>Sources of Air Pollution</a:t>
            </a:r>
            <a:endParaRPr lang="en-US" u="sng" dirty="0">
              <a:solidFill>
                <a:srgbClr val="F52BD8"/>
              </a:solidFill>
            </a:endParaRPr>
          </a:p>
        </p:txBody>
      </p:sp>
      <p:sp>
        <p:nvSpPr>
          <p:cNvPr id="20483" name="Content Placeholder 2"/>
          <p:cNvSpPr>
            <a:spLocks noGrp="1"/>
          </p:cNvSpPr>
          <p:nvPr>
            <p:ph idx="4294967295"/>
          </p:nvPr>
        </p:nvSpPr>
        <p:spPr>
          <a:xfrm>
            <a:off x="0" y="609599"/>
            <a:ext cx="9144000" cy="4495800"/>
          </a:xfrm>
        </p:spPr>
        <p:txBody>
          <a:bodyPr/>
          <a:lstStyle/>
          <a:p>
            <a:r>
              <a:rPr lang="en-US" dirty="0" smtClean="0">
                <a:solidFill>
                  <a:srgbClr val="00B0F0"/>
                </a:solidFill>
              </a:rPr>
              <a:t>In the past, the major source was smoke from burning coal </a:t>
            </a:r>
          </a:p>
          <a:p>
            <a:r>
              <a:rPr lang="en-US" dirty="0" smtClean="0">
                <a:solidFill>
                  <a:srgbClr val="00B0F0"/>
                </a:solidFill>
              </a:rPr>
              <a:t>Today, exhaust from cars &amp; buses is the problem</a:t>
            </a:r>
          </a:p>
        </p:txBody>
      </p:sp>
      <p:pic>
        <p:nvPicPr>
          <p:cNvPr id="20484" name="Picture 7" descr="C:\Users\e200601264\AppData\Local\Microsoft\Windows\Temporary Internet Files\Content.IE5\C8Q7O41F\MM90023471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904999"/>
            <a:ext cx="4421187"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9" descr="C:\Users\e200601264\AppData\Local\Microsoft\Windows\Temporary Internet Files\Content.IE5\CQPG5M25\MM90023469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2133599"/>
            <a:ext cx="3048000" cy="472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11" descr="C:\Users\e200601264\AppData\Local\Microsoft\Windows\Temporary Internet Files\Content.IE5\W1QNEOPO\MM900041140[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5373687"/>
            <a:ext cx="3733800"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47719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p:cTn id="12"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048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0483">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 calcmode="lin" valueType="num">
                                      <p:cBhvr>
                                        <p:cTn id="17"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48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0483">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0484"/>
                                        </p:tgtEl>
                                        <p:attrNameLst>
                                          <p:attrName>style.visibility</p:attrName>
                                        </p:attrNameLst>
                                      </p:cBhvr>
                                      <p:to>
                                        <p:strVal val="visible"/>
                                      </p:to>
                                    </p:set>
                                    <p:anim calcmode="lin" valueType="num">
                                      <p:cBhvr>
                                        <p:cTn id="22" dur="500" fill="hold"/>
                                        <p:tgtEl>
                                          <p:spTgt spid="20484"/>
                                        </p:tgtEl>
                                        <p:attrNameLst>
                                          <p:attrName>ppt_w</p:attrName>
                                        </p:attrNameLst>
                                      </p:cBhvr>
                                      <p:tavLst>
                                        <p:tav tm="0">
                                          <p:val>
                                            <p:fltVal val="0"/>
                                          </p:val>
                                        </p:tav>
                                        <p:tav tm="100000">
                                          <p:val>
                                            <p:strVal val="#ppt_w"/>
                                          </p:val>
                                        </p:tav>
                                      </p:tavLst>
                                    </p:anim>
                                    <p:anim calcmode="lin" valueType="num">
                                      <p:cBhvr>
                                        <p:cTn id="23" dur="500" fill="hold"/>
                                        <p:tgtEl>
                                          <p:spTgt spid="20484"/>
                                        </p:tgtEl>
                                        <p:attrNameLst>
                                          <p:attrName>ppt_h</p:attrName>
                                        </p:attrNameLst>
                                      </p:cBhvr>
                                      <p:tavLst>
                                        <p:tav tm="0">
                                          <p:val>
                                            <p:fltVal val="0"/>
                                          </p:val>
                                        </p:tav>
                                        <p:tav tm="100000">
                                          <p:val>
                                            <p:strVal val="#ppt_h"/>
                                          </p:val>
                                        </p:tav>
                                      </p:tavLst>
                                    </p:anim>
                                    <p:animEffect transition="in" filter="fade">
                                      <p:cBhvr>
                                        <p:cTn id="24" dur="500"/>
                                        <p:tgtEl>
                                          <p:spTgt spid="20484"/>
                                        </p:tgtEl>
                                      </p:cBhvr>
                                    </p:animEffect>
                                  </p:childTnLst>
                                </p:cTn>
                              </p:par>
                              <p:par>
                                <p:cTn id="25" presetID="53" presetClass="entr" presetSubtype="16" fill="hold" nodeType="withEffect">
                                  <p:stCondLst>
                                    <p:cond delay="0"/>
                                  </p:stCondLst>
                                  <p:childTnLst>
                                    <p:set>
                                      <p:cBhvr>
                                        <p:cTn id="26" dur="1" fill="hold">
                                          <p:stCondLst>
                                            <p:cond delay="0"/>
                                          </p:stCondLst>
                                        </p:cTn>
                                        <p:tgtEl>
                                          <p:spTgt spid="20485"/>
                                        </p:tgtEl>
                                        <p:attrNameLst>
                                          <p:attrName>style.visibility</p:attrName>
                                        </p:attrNameLst>
                                      </p:cBhvr>
                                      <p:to>
                                        <p:strVal val="visible"/>
                                      </p:to>
                                    </p:set>
                                    <p:anim calcmode="lin" valueType="num">
                                      <p:cBhvr>
                                        <p:cTn id="27" dur="500" fill="hold"/>
                                        <p:tgtEl>
                                          <p:spTgt spid="20485"/>
                                        </p:tgtEl>
                                        <p:attrNameLst>
                                          <p:attrName>ppt_w</p:attrName>
                                        </p:attrNameLst>
                                      </p:cBhvr>
                                      <p:tavLst>
                                        <p:tav tm="0">
                                          <p:val>
                                            <p:fltVal val="0"/>
                                          </p:val>
                                        </p:tav>
                                        <p:tav tm="100000">
                                          <p:val>
                                            <p:strVal val="#ppt_w"/>
                                          </p:val>
                                        </p:tav>
                                      </p:tavLst>
                                    </p:anim>
                                    <p:anim calcmode="lin" valueType="num">
                                      <p:cBhvr>
                                        <p:cTn id="28" dur="500" fill="hold"/>
                                        <p:tgtEl>
                                          <p:spTgt spid="20485"/>
                                        </p:tgtEl>
                                        <p:attrNameLst>
                                          <p:attrName>ppt_h</p:attrName>
                                        </p:attrNameLst>
                                      </p:cBhvr>
                                      <p:tavLst>
                                        <p:tav tm="0">
                                          <p:val>
                                            <p:fltVal val="0"/>
                                          </p:val>
                                        </p:tav>
                                        <p:tav tm="100000">
                                          <p:val>
                                            <p:strVal val="#ppt_h"/>
                                          </p:val>
                                        </p:tav>
                                      </p:tavLst>
                                    </p:anim>
                                    <p:animEffect transition="in" filter="fade">
                                      <p:cBhvr>
                                        <p:cTn id="29" dur="500"/>
                                        <p:tgtEl>
                                          <p:spTgt spid="20485"/>
                                        </p:tgtEl>
                                      </p:cBhvr>
                                    </p:animEffect>
                                  </p:childTnLst>
                                </p:cTn>
                              </p:par>
                              <p:par>
                                <p:cTn id="30" presetID="53" presetClass="entr" presetSubtype="16" fill="hold" nodeType="withEffect">
                                  <p:stCondLst>
                                    <p:cond delay="0"/>
                                  </p:stCondLst>
                                  <p:childTnLst>
                                    <p:set>
                                      <p:cBhvr>
                                        <p:cTn id="31" dur="1" fill="hold">
                                          <p:stCondLst>
                                            <p:cond delay="0"/>
                                          </p:stCondLst>
                                        </p:cTn>
                                        <p:tgtEl>
                                          <p:spTgt spid="20486"/>
                                        </p:tgtEl>
                                        <p:attrNameLst>
                                          <p:attrName>style.visibility</p:attrName>
                                        </p:attrNameLst>
                                      </p:cBhvr>
                                      <p:to>
                                        <p:strVal val="visible"/>
                                      </p:to>
                                    </p:set>
                                    <p:anim calcmode="lin" valueType="num">
                                      <p:cBhvr>
                                        <p:cTn id="32" dur="500" fill="hold"/>
                                        <p:tgtEl>
                                          <p:spTgt spid="20486"/>
                                        </p:tgtEl>
                                        <p:attrNameLst>
                                          <p:attrName>ppt_w</p:attrName>
                                        </p:attrNameLst>
                                      </p:cBhvr>
                                      <p:tavLst>
                                        <p:tav tm="0">
                                          <p:val>
                                            <p:fltVal val="0"/>
                                          </p:val>
                                        </p:tav>
                                        <p:tav tm="100000">
                                          <p:val>
                                            <p:strVal val="#ppt_w"/>
                                          </p:val>
                                        </p:tav>
                                      </p:tavLst>
                                    </p:anim>
                                    <p:anim calcmode="lin" valueType="num">
                                      <p:cBhvr>
                                        <p:cTn id="33" dur="500" fill="hold"/>
                                        <p:tgtEl>
                                          <p:spTgt spid="20486"/>
                                        </p:tgtEl>
                                        <p:attrNameLst>
                                          <p:attrName>ppt_h</p:attrName>
                                        </p:attrNameLst>
                                      </p:cBhvr>
                                      <p:tavLst>
                                        <p:tav tm="0">
                                          <p:val>
                                            <p:fltVal val="0"/>
                                          </p:val>
                                        </p:tav>
                                        <p:tav tm="100000">
                                          <p:val>
                                            <p:strVal val="#ppt_h"/>
                                          </p:val>
                                        </p:tav>
                                      </p:tavLst>
                                    </p:anim>
                                    <p:animEffect transition="in" filter="fade">
                                      <p:cBhvr>
                                        <p:cTn id="34"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4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1143000"/>
          </a:xfrm>
        </p:spPr>
        <p:txBody>
          <a:bodyPr/>
          <a:lstStyle/>
          <a:p>
            <a:pPr>
              <a:defRPr/>
            </a:pPr>
            <a:r>
              <a:rPr lang="en-US" u="sng" dirty="0" smtClean="0">
                <a:solidFill>
                  <a:srgbClr val="FF0000"/>
                </a:solidFill>
              </a:rPr>
              <a:t>Effects of Air Pollution</a:t>
            </a:r>
            <a:endParaRPr lang="en-US" u="sng" dirty="0">
              <a:solidFill>
                <a:srgbClr val="FF0000"/>
              </a:solidFill>
            </a:endParaRPr>
          </a:p>
        </p:txBody>
      </p:sp>
      <p:sp>
        <p:nvSpPr>
          <p:cNvPr id="21507" name="Content Placeholder 2"/>
          <p:cNvSpPr>
            <a:spLocks noGrp="1"/>
          </p:cNvSpPr>
          <p:nvPr>
            <p:ph idx="4294967295"/>
          </p:nvPr>
        </p:nvSpPr>
        <p:spPr>
          <a:xfrm>
            <a:off x="28575" y="723900"/>
            <a:ext cx="9144000" cy="4495800"/>
          </a:xfrm>
        </p:spPr>
        <p:txBody>
          <a:bodyPr/>
          <a:lstStyle/>
          <a:p>
            <a:r>
              <a:rPr lang="en-US" dirty="0" smtClean="0">
                <a:solidFill>
                  <a:srgbClr val="00B0F0"/>
                </a:solidFill>
                <a:latin typeface="Arial Narrow" pitchFamily="34" charset="0"/>
              </a:rPr>
              <a:t>Asthma and pneumonia are linked to vehicle emissions</a:t>
            </a:r>
          </a:p>
          <a:p>
            <a:pPr lvl="1"/>
            <a:r>
              <a:rPr lang="en-US" dirty="0" smtClean="0">
                <a:solidFill>
                  <a:srgbClr val="FFFF00"/>
                </a:solidFill>
                <a:latin typeface="Arial Narrow" pitchFamily="34" charset="0"/>
              </a:rPr>
              <a:t>Burns the lungs, nose, and eyes and endangers human life</a:t>
            </a:r>
          </a:p>
          <a:p>
            <a:r>
              <a:rPr lang="en-US" dirty="0" smtClean="0">
                <a:solidFill>
                  <a:srgbClr val="00FF00"/>
                </a:solidFill>
                <a:latin typeface="Arial Narrow" pitchFamily="34" charset="0"/>
              </a:rPr>
              <a:t>High air pollution keeps children &amp; senior citizens indoors</a:t>
            </a:r>
          </a:p>
          <a:p>
            <a:r>
              <a:rPr lang="en-US" dirty="0" smtClean="0">
                <a:solidFill>
                  <a:srgbClr val="F52BD8"/>
                </a:solidFill>
                <a:latin typeface="Arial Narrow" pitchFamily="34" charset="0"/>
              </a:rPr>
              <a:t>Blackens buildings &amp; harms wildlife</a:t>
            </a:r>
          </a:p>
        </p:txBody>
      </p:sp>
      <p:pic>
        <p:nvPicPr>
          <p:cNvPr id="21508" name="Content Placeholder 3" descr="smog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 y="2971800"/>
            <a:ext cx="91154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2717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 calcmode="lin" valueType="num">
                                      <p:cBhvr additive="base">
                                        <p:cTn id="11"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additive="base">
                                        <p:cTn id="15"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7">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507">
                                            <p:txEl>
                                              <p:pRg st="3" end="3"/>
                                            </p:txEl>
                                          </p:spTgt>
                                        </p:tgtEl>
                                        <p:attrNameLst>
                                          <p:attrName>style.visibility</p:attrName>
                                        </p:attrNameLst>
                                      </p:cBhvr>
                                      <p:to>
                                        <p:strVal val="visible"/>
                                      </p:to>
                                    </p:set>
                                    <p:anim calcmode="lin" valueType="num">
                                      <p:cBhvr additive="base">
                                        <p:cTn id="23"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508"/>
                                        </p:tgtEl>
                                        <p:attrNameLst>
                                          <p:attrName>style.visibility</p:attrName>
                                        </p:attrNameLst>
                                      </p:cBhvr>
                                      <p:to>
                                        <p:strVal val="visible"/>
                                      </p:to>
                                    </p:set>
                                    <p:anim calcmode="lin" valueType="num">
                                      <p:cBhvr additive="base">
                                        <p:cTn id="27" dur="500" fill="hold"/>
                                        <p:tgtEl>
                                          <p:spTgt spid="21508"/>
                                        </p:tgtEl>
                                        <p:attrNameLst>
                                          <p:attrName>ppt_x</p:attrName>
                                        </p:attrNameLst>
                                      </p:cBhvr>
                                      <p:tavLst>
                                        <p:tav tm="0">
                                          <p:val>
                                            <p:strVal val="#ppt_x"/>
                                          </p:val>
                                        </p:tav>
                                        <p:tav tm="100000">
                                          <p:val>
                                            <p:strVal val="#ppt_x"/>
                                          </p:val>
                                        </p:tav>
                                      </p:tavLst>
                                    </p:anim>
                                    <p:anim calcmode="lin" valueType="num">
                                      <p:cBhvr additive="base">
                                        <p:cTn id="28"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304800"/>
            <a:ext cx="8229600" cy="1143000"/>
          </a:xfrm>
        </p:spPr>
        <p:txBody>
          <a:bodyPr/>
          <a:lstStyle/>
          <a:p>
            <a:pPr>
              <a:defRPr/>
            </a:pPr>
            <a:r>
              <a:rPr lang="en-US" u="sng" dirty="0" smtClean="0">
                <a:solidFill>
                  <a:srgbClr val="FF0000"/>
                </a:solidFill>
              </a:rPr>
              <a:t>UK’s Solution</a:t>
            </a:r>
            <a:endParaRPr lang="en-US" u="sng" dirty="0">
              <a:solidFill>
                <a:srgbClr val="FF0000"/>
              </a:solidFill>
            </a:endParaRPr>
          </a:p>
        </p:txBody>
      </p:sp>
      <p:sp>
        <p:nvSpPr>
          <p:cNvPr id="22531" name="Content Placeholder 2"/>
          <p:cNvSpPr>
            <a:spLocks noGrp="1"/>
          </p:cNvSpPr>
          <p:nvPr>
            <p:ph idx="4294967295"/>
          </p:nvPr>
        </p:nvSpPr>
        <p:spPr>
          <a:xfrm>
            <a:off x="0" y="609600"/>
            <a:ext cx="4838299" cy="2819400"/>
          </a:xfrm>
          <a:solidFill>
            <a:schemeClr val="tx1"/>
          </a:solidFill>
        </p:spPr>
        <p:txBody>
          <a:bodyPr>
            <a:noAutofit/>
          </a:bodyPr>
          <a:lstStyle/>
          <a:p>
            <a:r>
              <a:rPr lang="en-US" sz="2200" dirty="0" smtClean="0">
                <a:solidFill>
                  <a:srgbClr val="F52BD8"/>
                </a:solidFill>
                <a:latin typeface="Arial Narrow" pitchFamily="34" charset="0"/>
              </a:rPr>
              <a:t>Government set up “smokeless zones” where only smokeless fuels could be used</a:t>
            </a:r>
          </a:p>
          <a:p>
            <a:pPr lvl="1"/>
            <a:r>
              <a:rPr lang="en-US" sz="2200" dirty="0" smtClean="0">
                <a:solidFill>
                  <a:srgbClr val="00FF00"/>
                </a:solidFill>
                <a:latin typeface="Arial Narrow" pitchFamily="34" charset="0"/>
              </a:rPr>
              <a:t>Also sets limits for industry &amp; regularly checks air quality</a:t>
            </a:r>
          </a:p>
          <a:p>
            <a:r>
              <a:rPr lang="en-US" sz="2200" dirty="0" smtClean="0">
                <a:solidFill>
                  <a:schemeClr val="bg1"/>
                </a:solidFill>
                <a:latin typeface="Arial Narrow" pitchFamily="34" charset="0"/>
              </a:rPr>
              <a:t>Laws have forced automakers to build vehicles that produce less harmful exhaust</a:t>
            </a:r>
          </a:p>
          <a:p>
            <a:r>
              <a:rPr lang="en-US" sz="2200" dirty="0" smtClean="0">
                <a:solidFill>
                  <a:srgbClr val="FFFF00"/>
                </a:solidFill>
                <a:latin typeface="Arial Narrow" pitchFamily="34" charset="0"/>
              </a:rPr>
              <a:t>Cleaner coals, increased use of electricity, and use of gas have reduced air pollution, but UK still ranks in the top 10 in the world for harmful industrial emissions</a:t>
            </a:r>
          </a:p>
          <a:p>
            <a:r>
              <a:rPr lang="en-US" sz="2200" dirty="0" smtClean="0">
                <a:solidFill>
                  <a:schemeClr val="bg1"/>
                </a:solidFill>
                <a:latin typeface="Arial Narrow" pitchFamily="34" charset="0"/>
              </a:rPr>
              <a:t>It </a:t>
            </a:r>
            <a:r>
              <a:rPr lang="en-US" sz="2200" dirty="0">
                <a:solidFill>
                  <a:schemeClr val="bg1"/>
                </a:solidFill>
                <a:latin typeface="Arial Narrow" pitchFamily="34" charset="0"/>
              </a:rPr>
              <a:t>led to several changes in practices </a:t>
            </a:r>
            <a:r>
              <a:rPr lang="en-US" sz="2200" dirty="0" smtClean="0">
                <a:solidFill>
                  <a:schemeClr val="bg1"/>
                </a:solidFill>
                <a:latin typeface="Arial Narrow" pitchFamily="34" charset="0"/>
              </a:rPr>
              <a:t>and </a:t>
            </a:r>
            <a:r>
              <a:rPr lang="en-US" sz="2200" dirty="0">
                <a:solidFill>
                  <a:schemeClr val="bg1"/>
                </a:solidFill>
                <a:latin typeface="Arial Narrow" pitchFamily="34" charset="0"/>
              </a:rPr>
              <a:t>regulations, including the Clean Air Act 1956.</a:t>
            </a:r>
            <a:endParaRPr lang="en-US" sz="2200" dirty="0">
              <a:solidFill>
                <a:schemeClr val="bg1"/>
              </a:solidFill>
              <a:latin typeface="Arial Narrow" pitchFamily="34" charset="0"/>
              <a:ea typeface="Calibri" pitchFamily="34" charset="0"/>
              <a:cs typeface="Times New Roman" pitchFamily="18" charset="0"/>
            </a:endParaRPr>
          </a:p>
          <a:p>
            <a:endParaRPr lang="en-US" sz="2200" dirty="0" smtClean="0">
              <a:latin typeface="Arial Narrow" pitchFamily="34" charset="0"/>
            </a:endParaRPr>
          </a:p>
        </p:txBody>
      </p:sp>
      <p:pic>
        <p:nvPicPr>
          <p:cNvPr id="22532" name="Picture 4" descr="C:\Users\e200601264\AppData\Local\Microsoft\Windows\Temporary Internet Files\Content.IE5\MIMADLXN\MC90043932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0100" y="5181599"/>
            <a:ext cx="16383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7" descr="C:\Users\e200601264\AppData\Local\Microsoft\Windows\Temporary Internet Files\Content.IE5\C8Q7O41F\MC90010496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744" y="5319960"/>
            <a:ext cx="2280007" cy="1477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8" descr="C:\Users\e200601264\AppData\Local\Microsoft\Windows\Temporary Internet Files\Content.IE5\VPO02XL0\MM900282797[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913187"/>
            <a:ext cx="28956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243904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2531">
                                            <p:bg/>
                                          </p:spTgt>
                                        </p:tgtEl>
                                        <p:attrNameLst>
                                          <p:attrName>style.visibility</p:attrName>
                                        </p:attrNameLst>
                                      </p:cBhvr>
                                      <p:to>
                                        <p:strVal val="visible"/>
                                      </p:to>
                                    </p:set>
                                    <p:animEffect transition="in" filter="fade">
                                      <p:cBhvr>
                                        <p:cTn id="12" dur="2000"/>
                                        <p:tgtEl>
                                          <p:spTgt spid="22531">
                                            <p:bg/>
                                          </p:spTgt>
                                        </p:tgtEl>
                                      </p:cBhvr>
                                    </p:animEffect>
                                    <p:anim calcmode="lin" valueType="num">
                                      <p:cBhvr>
                                        <p:cTn id="13" dur="2000" fill="hold"/>
                                        <p:tgtEl>
                                          <p:spTgt spid="22531">
                                            <p:bg/>
                                          </p:spTgt>
                                        </p:tgtEl>
                                        <p:attrNameLst>
                                          <p:attrName>ppt_w</p:attrName>
                                        </p:attrNameLst>
                                      </p:cBhvr>
                                      <p:tavLst>
                                        <p:tav tm="0" fmla="#ppt_w*sin(2.5*pi*$)">
                                          <p:val>
                                            <p:fltVal val="0"/>
                                          </p:val>
                                        </p:tav>
                                        <p:tav tm="100000">
                                          <p:val>
                                            <p:fltVal val="1"/>
                                          </p:val>
                                        </p:tav>
                                      </p:tavLst>
                                    </p:anim>
                                    <p:anim calcmode="lin" valueType="num">
                                      <p:cBhvr>
                                        <p:cTn id="14" dur="2000" fill="hold"/>
                                        <p:tgtEl>
                                          <p:spTgt spid="22531">
                                            <p:bg/>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22531">
                                            <p:txEl>
                                              <p:pRg st="0" end="0"/>
                                            </p:txEl>
                                          </p:spTgt>
                                        </p:tgtEl>
                                        <p:attrNameLst>
                                          <p:attrName>style.visibility</p:attrName>
                                        </p:attrNameLst>
                                      </p:cBhvr>
                                      <p:to>
                                        <p:strVal val="visible"/>
                                      </p:to>
                                    </p:set>
                                    <p:animEffect transition="in" filter="fade">
                                      <p:cBhvr>
                                        <p:cTn id="17" dur="2000"/>
                                        <p:tgtEl>
                                          <p:spTgt spid="22531">
                                            <p:txEl>
                                              <p:pRg st="0" end="0"/>
                                            </p:txEl>
                                          </p:spTgt>
                                        </p:tgtEl>
                                      </p:cBhvr>
                                    </p:animEffect>
                                    <p:anim calcmode="lin" valueType="num">
                                      <p:cBhvr>
                                        <p:cTn id="18" dur="2000" fill="hold"/>
                                        <p:tgtEl>
                                          <p:spTgt spid="22531">
                                            <p:txEl>
                                              <p:pRg st="0" end="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2531">
                                            <p:txEl>
                                              <p:pRg st="0" end="0"/>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animEffect transition="in" filter="fade">
                                      <p:cBhvr>
                                        <p:cTn id="22" dur="2000"/>
                                        <p:tgtEl>
                                          <p:spTgt spid="22531">
                                            <p:txEl>
                                              <p:pRg st="1" end="1"/>
                                            </p:txEl>
                                          </p:spTgt>
                                        </p:tgtEl>
                                      </p:cBhvr>
                                    </p:animEffect>
                                    <p:anim calcmode="lin" valueType="num">
                                      <p:cBhvr>
                                        <p:cTn id="23" dur="2000" fill="hold"/>
                                        <p:tgtEl>
                                          <p:spTgt spid="22531">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22531">
                                            <p:txEl>
                                              <p:pRg st="1" end="1"/>
                                            </p:txEl>
                                          </p:spTgt>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22531">
                                            <p:txEl>
                                              <p:pRg st="2" end="2"/>
                                            </p:txEl>
                                          </p:spTgt>
                                        </p:tgtEl>
                                        <p:attrNameLst>
                                          <p:attrName>style.visibility</p:attrName>
                                        </p:attrNameLst>
                                      </p:cBhvr>
                                      <p:to>
                                        <p:strVal val="visible"/>
                                      </p:to>
                                    </p:set>
                                    <p:animEffect transition="in" filter="fade">
                                      <p:cBhvr>
                                        <p:cTn id="27" dur="2000"/>
                                        <p:tgtEl>
                                          <p:spTgt spid="22531">
                                            <p:txEl>
                                              <p:pRg st="2" end="2"/>
                                            </p:txEl>
                                          </p:spTgt>
                                        </p:tgtEl>
                                      </p:cBhvr>
                                    </p:animEffect>
                                    <p:anim calcmode="lin" valueType="num">
                                      <p:cBhvr>
                                        <p:cTn id="28" dur="2000" fill="hold"/>
                                        <p:tgtEl>
                                          <p:spTgt spid="22531">
                                            <p:txEl>
                                              <p:pRg st="2" end="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22531">
                                            <p:txEl>
                                              <p:pRg st="2" end="2"/>
                                            </p:txEl>
                                          </p:spTgt>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22531">
                                            <p:txEl>
                                              <p:pRg st="3" end="3"/>
                                            </p:txEl>
                                          </p:spTgt>
                                        </p:tgtEl>
                                        <p:attrNameLst>
                                          <p:attrName>style.visibility</p:attrName>
                                        </p:attrNameLst>
                                      </p:cBhvr>
                                      <p:to>
                                        <p:strVal val="visible"/>
                                      </p:to>
                                    </p:set>
                                    <p:animEffect transition="in" filter="fade">
                                      <p:cBhvr>
                                        <p:cTn id="32" dur="2000"/>
                                        <p:tgtEl>
                                          <p:spTgt spid="22531">
                                            <p:txEl>
                                              <p:pRg st="3" end="3"/>
                                            </p:txEl>
                                          </p:spTgt>
                                        </p:tgtEl>
                                      </p:cBhvr>
                                    </p:animEffect>
                                    <p:anim calcmode="lin" valueType="num">
                                      <p:cBhvr>
                                        <p:cTn id="33" dur="2000" fill="hold"/>
                                        <p:tgtEl>
                                          <p:spTgt spid="22531">
                                            <p:txEl>
                                              <p:pRg st="3" end="3"/>
                                            </p:txEl>
                                          </p:spTgt>
                                        </p:tgtEl>
                                        <p:attrNameLst>
                                          <p:attrName>ppt_w</p:attrName>
                                        </p:attrNameLst>
                                      </p:cBhvr>
                                      <p:tavLst>
                                        <p:tav tm="0" fmla="#ppt_w*sin(2.5*pi*$)">
                                          <p:val>
                                            <p:fltVal val="0"/>
                                          </p:val>
                                        </p:tav>
                                        <p:tav tm="100000">
                                          <p:val>
                                            <p:fltVal val="1"/>
                                          </p:val>
                                        </p:tav>
                                      </p:tavLst>
                                    </p:anim>
                                    <p:anim calcmode="lin" valueType="num">
                                      <p:cBhvr>
                                        <p:cTn id="34" dur="2000" fill="hold"/>
                                        <p:tgtEl>
                                          <p:spTgt spid="22531">
                                            <p:txEl>
                                              <p:pRg st="3" end="3"/>
                                            </p:txEl>
                                          </p:spTgt>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2531">
                                            <p:txEl>
                                              <p:pRg st="4" end="4"/>
                                            </p:txEl>
                                          </p:spTgt>
                                        </p:tgtEl>
                                        <p:attrNameLst>
                                          <p:attrName>style.visibility</p:attrName>
                                        </p:attrNameLst>
                                      </p:cBhvr>
                                      <p:to>
                                        <p:strVal val="visible"/>
                                      </p:to>
                                    </p:set>
                                    <p:animEffect transition="in" filter="fade">
                                      <p:cBhvr>
                                        <p:cTn id="37" dur="2000"/>
                                        <p:tgtEl>
                                          <p:spTgt spid="22531">
                                            <p:txEl>
                                              <p:pRg st="4" end="4"/>
                                            </p:txEl>
                                          </p:spTgt>
                                        </p:tgtEl>
                                      </p:cBhvr>
                                    </p:animEffect>
                                    <p:anim calcmode="lin" valueType="num">
                                      <p:cBhvr>
                                        <p:cTn id="38" dur="2000" fill="hold"/>
                                        <p:tgtEl>
                                          <p:spTgt spid="22531">
                                            <p:txEl>
                                              <p:pRg st="4" end="4"/>
                                            </p:txEl>
                                          </p:spTgt>
                                        </p:tgtEl>
                                        <p:attrNameLst>
                                          <p:attrName>ppt_w</p:attrName>
                                        </p:attrNameLst>
                                      </p:cBhvr>
                                      <p:tavLst>
                                        <p:tav tm="0" fmla="#ppt_w*sin(2.5*pi*$)">
                                          <p:val>
                                            <p:fltVal val="0"/>
                                          </p:val>
                                        </p:tav>
                                        <p:tav tm="100000">
                                          <p:val>
                                            <p:fltVal val="1"/>
                                          </p:val>
                                        </p:tav>
                                      </p:tavLst>
                                    </p:anim>
                                    <p:anim calcmode="lin" valueType="num">
                                      <p:cBhvr>
                                        <p:cTn id="39" dur="2000" fill="hold"/>
                                        <p:tgtEl>
                                          <p:spTgt spid="22531">
                                            <p:txEl>
                                              <p:pRg st="4" end="4"/>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22532"/>
                                        </p:tgtEl>
                                        <p:attrNameLst>
                                          <p:attrName>style.visibility</p:attrName>
                                        </p:attrNameLst>
                                      </p:cBhvr>
                                      <p:to>
                                        <p:strVal val="visible"/>
                                      </p:to>
                                    </p:set>
                                    <p:animEffect transition="in" filter="fade">
                                      <p:cBhvr>
                                        <p:cTn id="42" dur="2000"/>
                                        <p:tgtEl>
                                          <p:spTgt spid="22532"/>
                                        </p:tgtEl>
                                      </p:cBhvr>
                                    </p:animEffect>
                                    <p:anim calcmode="lin" valueType="num">
                                      <p:cBhvr>
                                        <p:cTn id="43" dur="2000" fill="hold"/>
                                        <p:tgtEl>
                                          <p:spTgt spid="22532"/>
                                        </p:tgtEl>
                                        <p:attrNameLst>
                                          <p:attrName>ppt_w</p:attrName>
                                        </p:attrNameLst>
                                      </p:cBhvr>
                                      <p:tavLst>
                                        <p:tav tm="0" fmla="#ppt_w*sin(2.5*pi*$)">
                                          <p:val>
                                            <p:fltVal val="0"/>
                                          </p:val>
                                        </p:tav>
                                        <p:tav tm="100000">
                                          <p:val>
                                            <p:fltVal val="1"/>
                                          </p:val>
                                        </p:tav>
                                      </p:tavLst>
                                    </p:anim>
                                    <p:anim calcmode="lin" valueType="num">
                                      <p:cBhvr>
                                        <p:cTn id="44" dur="2000" fill="hold"/>
                                        <p:tgtEl>
                                          <p:spTgt spid="22532"/>
                                        </p:tgtEl>
                                        <p:attrNameLst>
                                          <p:attrName>ppt_h</p:attrName>
                                        </p:attrNameLst>
                                      </p:cBhvr>
                                      <p:tavLst>
                                        <p:tav tm="0">
                                          <p:val>
                                            <p:strVal val="#ppt_h"/>
                                          </p:val>
                                        </p:tav>
                                        <p:tav tm="100000">
                                          <p:val>
                                            <p:strVal val="#ppt_h"/>
                                          </p:val>
                                        </p:tav>
                                      </p:tavLst>
                                    </p:anim>
                                  </p:childTnLst>
                                </p:cTn>
                              </p:par>
                              <p:par>
                                <p:cTn id="45" presetID="45" presetClass="entr" presetSubtype="0" fill="hold" nodeType="withEffect">
                                  <p:stCondLst>
                                    <p:cond delay="0"/>
                                  </p:stCondLst>
                                  <p:childTnLst>
                                    <p:set>
                                      <p:cBhvr>
                                        <p:cTn id="46" dur="1" fill="hold">
                                          <p:stCondLst>
                                            <p:cond delay="0"/>
                                          </p:stCondLst>
                                        </p:cTn>
                                        <p:tgtEl>
                                          <p:spTgt spid="22533"/>
                                        </p:tgtEl>
                                        <p:attrNameLst>
                                          <p:attrName>style.visibility</p:attrName>
                                        </p:attrNameLst>
                                      </p:cBhvr>
                                      <p:to>
                                        <p:strVal val="visible"/>
                                      </p:to>
                                    </p:set>
                                    <p:animEffect transition="in" filter="fade">
                                      <p:cBhvr>
                                        <p:cTn id="47" dur="2000"/>
                                        <p:tgtEl>
                                          <p:spTgt spid="22533"/>
                                        </p:tgtEl>
                                      </p:cBhvr>
                                    </p:animEffect>
                                    <p:anim calcmode="lin" valueType="num">
                                      <p:cBhvr>
                                        <p:cTn id="48" dur="2000" fill="hold"/>
                                        <p:tgtEl>
                                          <p:spTgt spid="22533"/>
                                        </p:tgtEl>
                                        <p:attrNameLst>
                                          <p:attrName>ppt_w</p:attrName>
                                        </p:attrNameLst>
                                      </p:cBhvr>
                                      <p:tavLst>
                                        <p:tav tm="0" fmla="#ppt_w*sin(2.5*pi*$)">
                                          <p:val>
                                            <p:fltVal val="0"/>
                                          </p:val>
                                        </p:tav>
                                        <p:tav tm="100000">
                                          <p:val>
                                            <p:fltVal val="1"/>
                                          </p:val>
                                        </p:tav>
                                      </p:tavLst>
                                    </p:anim>
                                    <p:anim calcmode="lin" valueType="num">
                                      <p:cBhvr>
                                        <p:cTn id="49" dur="2000" fill="hold"/>
                                        <p:tgtEl>
                                          <p:spTgt spid="22533"/>
                                        </p:tgtEl>
                                        <p:attrNameLst>
                                          <p:attrName>ppt_h</p:attrName>
                                        </p:attrNameLst>
                                      </p:cBhvr>
                                      <p:tavLst>
                                        <p:tav tm="0">
                                          <p:val>
                                            <p:strVal val="#ppt_h"/>
                                          </p:val>
                                        </p:tav>
                                        <p:tav tm="100000">
                                          <p:val>
                                            <p:strVal val="#ppt_h"/>
                                          </p:val>
                                        </p:tav>
                                      </p:tavLst>
                                    </p:anim>
                                  </p:childTnLst>
                                </p:cTn>
                              </p:par>
                              <p:par>
                                <p:cTn id="50" presetID="45" presetClass="entr" presetSubtype="0" fill="hold" nodeType="withEffect">
                                  <p:stCondLst>
                                    <p:cond delay="0"/>
                                  </p:stCondLst>
                                  <p:childTnLst>
                                    <p:set>
                                      <p:cBhvr>
                                        <p:cTn id="51" dur="1" fill="hold">
                                          <p:stCondLst>
                                            <p:cond delay="0"/>
                                          </p:stCondLst>
                                        </p:cTn>
                                        <p:tgtEl>
                                          <p:spTgt spid="22534"/>
                                        </p:tgtEl>
                                        <p:attrNameLst>
                                          <p:attrName>style.visibility</p:attrName>
                                        </p:attrNameLst>
                                      </p:cBhvr>
                                      <p:to>
                                        <p:strVal val="visible"/>
                                      </p:to>
                                    </p:set>
                                    <p:animEffect transition="in" filter="fade">
                                      <p:cBhvr>
                                        <p:cTn id="52" dur="2000"/>
                                        <p:tgtEl>
                                          <p:spTgt spid="22534"/>
                                        </p:tgtEl>
                                      </p:cBhvr>
                                    </p:animEffect>
                                    <p:anim calcmode="lin" valueType="num">
                                      <p:cBhvr>
                                        <p:cTn id="53" dur="2000" fill="hold"/>
                                        <p:tgtEl>
                                          <p:spTgt spid="22534"/>
                                        </p:tgtEl>
                                        <p:attrNameLst>
                                          <p:attrName>ppt_w</p:attrName>
                                        </p:attrNameLst>
                                      </p:cBhvr>
                                      <p:tavLst>
                                        <p:tav tm="0" fmla="#ppt_w*sin(2.5*pi*$)">
                                          <p:val>
                                            <p:fltVal val="0"/>
                                          </p:val>
                                        </p:tav>
                                        <p:tav tm="100000">
                                          <p:val>
                                            <p:fltVal val="1"/>
                                          </p:val>
                                        </p:tav>
                                      </p:tavLst>
                                    </p:anim>
                                    <p:anim calcmode="lin" valueType="num">
                                      <p:cBhvr>
                                        <p:cTn id="54" dur="2000" fill="hold"/>
                                        <p:tgtEl>
                                          <p:spTgt spid="225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531"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1"/>
            <a:ext cx="4242291" cy="1908687"/>
          </a:xfrm>
        </p:spPr>
        <p:txBody>
          <a:bodyPr/>
          <a:lstStyle/>
          <a:p>
            <a:pPr>
              <a:defRPr/>
            </a:pPr>
            <a:r>
              <a:rPr lang="en-US" u="sng" dirty="0" smtClean="0">
                <a:solidFill>
                  <a:srgbClr val="00FF00"/>
                </a:solidFill>
              </a:rPr>
              <a:t>What is Acid Rain?</a:t>
            </a:r>
            <a:endParaRPr lang="en-US" u="sng" dirty="0">
              <a:solidFill>
                <a:srgbClr val="00FF00"/>
              </a:solidFill>
            </a:endParaRPr>
          </a:p>
        </p:txBody>
      </p:sp>
      <p:sp>
        <p:nvSpPr>
          <p:cNvPr id="23555" name="Content Placeholder 2"/>
          <p:cNvSpPr>
            <a:spLocks noGrp="1"/>
          </p:cNvSpPr>
          <p:nvPr>
            <p:ph idx="4294967295"/>
          </p:nvPr>
        </p:nvSpPr>
        <p:spPr>
          <a:xfrm>
            <a:off x="-76200" y="1600200"/>
            <a:ext cx="5029200" cy="4495800"/>
          </a:xfrm>
        </p:spPr>
        <p:txBody>
          <a:bodyPr>
            <a:normAutofit fontScale="92500" lnSpcReduction="20000"/>
          </a:bodyPr>
          <a:lstStyle/>
          <a:p>
            <a:r>
              <a:rPr lang="en-US" dirty="0" smtClean="0">
                <a:solidFill>
                  <a:srgbClr val="F52BD8"/>
                </a:solidFill>
                <a:latin typeface="Arial Narrow" pitchFamily="34" charset="0"/>
              </a:rPr>
              <a:t>Acid rain is a result of air pollution. </a:t>
            </a:r>
          </a:p>
          <a:p>
            <a:pPr lvl="1"/>
            <a:r>
              <a:rPr lang="en-US" dirty="0" smtClean="0">
                <a:solidFill>
                  <a:srgbClr val="00B0F0"/>
                </a:solidFill>
                <a:latin typeface="Arial Narrow" pitchFamily="34" charset="0"/>
              </a:rPr>
              <a:t>When any type of fuel is           burnt, lots of different                  chemicals are produced and released into the air and mix    with water in the clouds.</a:t>
            </a:r>
          </a:p>
          <a:p>
            <a:r>
              <a:rPr lang="en-US" dirty="0" smtClean="0">
                <a:solidFill>
                  <a:srgbClr val="FFC000"/>
                </a:solidFill>
                <a:latin typeface="Arial Narrow" pitchFamily="34" charset="0"/>
              </a:rPr>
              <a:t>The rain from these clouds    then falls as very weak acid.</a:t>
            </a:r>
          </a:p>
          <a:p>
            <a:pPr lvl="1"/>
            <a:r>
              <a:rPr lang="en-US" dirty="0" smtClean="0">
                <a:solidFill>
                  <a:schemeClr val="accent6">
                    <a:lumMod val="60000"/>
                    <a:lumOff val="40000"/>
                  </a:schemeClr>
                </a:solidFill>
                <a:latin typeface="Arial Narrow" pitchFamily="34" charset="0"/>
              </a:rPr>
              <a:t>It’s not acidic enough to burn your skin, but it’s very harmful for the environment.</a:t>
            </a:r>
          </a:p>
          <a:p>
            <a:endParaRPr lang="en-US" dirty="0" smtClean="0">
              <a:solidFill>
                <a:srgbClr val="F52BD8"/>
              </a:solidFill>
              <a:latin typeface="Arial Narrow" pitchFamily="34" charset="0"/>
            </a:endParaRPr>
          </a:p>
        </p:txBody>
      </p:sp>
      <p:pic>
        <p:nvPicPr>
          <p:cNvPr id="2050" name="Picture 2" descr="C:\Users\e200601264\AppData\Local\Microsoft\Windows\Temporary Internet Files\Content.IE5\VPO02XL0\MC90001451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800600"/>
            <a:ext cx="2624024"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014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 y="0"/>
            <a:ext cx="3886200" cy="1143000"/>
          </a:xfrm>
        </p:spPr>
        <p:txBody>
          <a:bodyPr>
            <a:normAutofit fontScale="90000"/>
          </a:bodyPr>
          <a:lstStyle/>
          <a:p>
            <a:pPr>
              <a:defRPr/>
            </a:pPr>
            <a:r>
              <a:rPr lang="en-US" u="sng" dirty="0" smtClean="0">
                <a:solidFill>
                  <a:srgbClr val="00FF00"/>
                </a:solidFill>
                <a:latin typeface="Arial Narrow" pitchFamily="34" charset="0"/>
              </a:rPr>
              <a:t>Germany is Its Own Worst Enemy…</a:t>
            </a:r>
            <a:endParaRPr lang="en-US" u="sng" dirty="0">
              <a:solidFill>
                <a:srgbClr val="00FF00"/>
              </a:solidFill>
              <a:latin typeface="Arial Narrow" pitchFamily="34" charset="0"/>
            </a:endParaRPr>
          </a:p>
        </p:txBody>
      </p:sp>
      <p:sp>
        <p:nvSpPr>
          <p:cNvPr id="24579" name="Content Placeholder 2"/>
          <p:cNvSpPr>
            <a:spLocks noGrp="1"/>
          </p:cNvSpPr>
          <p:nvPr>
            <p:ph idx="4294967295"/>
          </p:nvPr>
        </p:nvSpPr>
        <p:spPr>
          <a:xfrm>
            <a:off x="0" y="1295400"/>
            <a:ext cx="3733800" cy="4495800"/>
          </a:xfrm>
        </p:spPr>
        <p:txBody>
          <a:bodyPr>
            <a:noAutofit/>
          </a:bodyPr>
          <a:lstStyle/>
          <a:p>
            <a:r>
              <a:rPr lang="en-US" sz="2100" b="1" dirty="0" smtClean="0">
                <a:solidFill>
                  <a:srgbClr val="FF0000"/>
                </a:solidFill>
                <a:latin typeface="Arial Narrow" pitchFamily="34" charset="0"/>
              </a:rPr>
              <a:t>Main source of acid rain is smoke from factories (burning fuels like natural gas, coal, &amp; oil)</a:t>
            </a:r>
          </a:p>
          <a:p>
            <a:pPr lvl="1"/>
            <a:r>
              <a:rPr lang="en-US" sz="2100" b="1" dirty="0" smtClean="0">
                <a:solidFill>
                  <a:srgbClr val="00B0F0"/>
                </a:solidFill>
                <a:latin typeface="Arial Narrow" pitchFamily="34" charset="0"/>
              </a:rPr>
              <a:t>Germany is a top manufacturing country—leads the world in cars, steel, &amp; chemical products—so it depends on these factories</a:t>
            </a:r>
          </a:p>
          <a:p>
            <a:r>
              <a:rPr lang="en-US" sz="2100" b="1" dirty="0" smtClean="0">
                <a:solidFill>
                  <a:srgbClr val="FFC000"/>
                </a:solidFill>
                <a:latin typeface="Arial Narrow" pitchFamily="34" charset="0"/>
              </a:rPr>
              <a:t>Cars &amp; buses also produce harmful gases</a:t>
            </a:r>
          </a:p>
          <a:p>
            <a:pPr lvl="1"/>
            <a:r>
              <a:rPr lang="en-US" sz="2100" b="1" dirty="0" smtClean="0">
                <a:solidFill>
                  <a:schemeClr val="accent6">
                    <a:lumMod val="60000"/>
                    <a:lumOff val="40000"/>
                  </a:schemeClr>
                </a:solidFill>
                <a:latin typeface="Arial Narrow" pitchFamily="34" charset="0"/>
              </a:rPr>
              <a:t>Germans own more cars than people of most other countries do</a:t>
            </a:r>
          </a:p>
        </p:txBody>
      </p:sp>
      <p:pic>
        <p:nvPicPr>
          <p:cNvPr id="24580" name="Picture 12" descr="http://2.bp.blogspot.com/-Wae4Vao7-gk/TrpkeCMF2TI/AAAAAAAACcU/zX6GC6K3cEg/s1600/acid%2Br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5410200"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86675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79">
                                            <p:txEl>
                                              <p:pRg st="0" end="0"/>
                                            </p:txEl>
                                          </p:spTgt>
                                        </p:tgtEl>
                                        <p:attrNameLst>
                                          <p:attrName>style.visibility</p:attrName>
                                        </p:attrNameLst>
                                      </p:cBhvr>
                                      <p:to>
                                        <p:strVal val="visible"/>
                                      </p:to>
                                    </p:set>
                                    <p:animEffect transition="in" filter="fade">
                                      <p:cBhvr>
                                        <p:cTn id="10" dur="500"/>
                                        <p:tgtEl>
                                          <p:spTgt spid="2457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Effect transition="in" filter="fade">
                                      <p:cBhvr>
                                        <p:cTn id="13" dur="500"/>
                                        <p:tgtEl>
                                          <p:spTgt spid="2457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579">
                                            <p:txEl>
                                              <p:pRg st="2" end="2"/>
                                            </p:txEl>
                                          </p:spTgt>
                                        </p:tgtEl>
                                        <p:attrNameLst>
                                          <p:attrName>style.visibility</p:attrName>
                                        </p:attrNameLst>
                                      </p:cBhvr>
                                      <p:to>
                                        <p:strVal val="visible"/>
                                      </p:to>
                                    </p:set>
                                    <p:animEffect transition="in" filter="fade">
                                      <p:cBhvr>
                                        <p:cTn id="16" dur="500"/>
                                        <p:tgtEl>
                                          <p:spTgt spid="2457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Effect transition="in" filter="fade">
                                      <p:cBhvr>
                                        <p:cTn id="19" dur="500"/>
                                        <p:tgtEl>
                                          <p:spTgt spid="24579">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4580"/>
                                        </p:tgtEl>
                                        <p:attrNameLst>
                                          <p:attrName>style.visibility</p:attrName>
                                        </p:attrNameLst>
                                      </p:cBhvr>
                                      <p:to>
                                        <p:strVal val="visible"/>
                                      </p:to>
                                    </p:set>
                                    <p:animEffect transition="in" filter="fade">
                                      <p:cBhvr>
                                        <p:cTn id="22"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57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5372</TotalTime>
  <Words>1435</Words>
  <Application>Microsoft Office PowerPoint</Application>
  <PresentationFormat>On-screen Show (4:3)</PresentationFormat>
  <Paragraphs>115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Europe’s Environmental Concerns</vt:lpstr>
      <vt:lpstr>Air Pollution in the United Kingdom</vt:lpstr>
      <vt:lpstr>PowerPoint Presentation</vt:lpstr>
      <vt:lpstr>PowerPoint Presentation</vt:lpstr>
      <vt:lpstr>Sources of Air Pollution</vt:lpstr>
      <vt:lpstr>Effects of Air Pollution</vt:lpstr>
      <vt:lpstr>UK’s Solution</vt:lpstr>
      <vt:lpstr>What is Acid Rain?</vt:lpstr>
      <vt:lpstr>Germany is Its Own Worst Enemy…</vt:lpstr>
      <vt:lpstr>Acid Rain in Germany</vt:lpstr>
      <vt:lpstr>Solving the          Problem: </vt:lpstr>
      <vt:lpstr>Ukraine</vt:lpstr>
      <vt:lpstr>Ukraine</vt:lpstr>
      <vt:lpstr>What went wrong?</vt:lpstr>
      <vt:lpstr>April 25th, 1:05 pm</vt:lpstr>
      <vt:lpstr>April 26th, 12:28 am</vt:lpstr>
      <vt:lpstr>April 26, 1:23am</vt:lpstr>
      <vt:lpstr>April 26, 1:24am</vt:lpstr>
      <vt:lpstr>What did it look like?</vt:lpstr>
      <vt:lpstr>What was the effect on other countries?</vt:lpstr>
      <vt:lpstr>What about the environment?</vt:lpstr>
      <vt:lpstr>How did the country react?</vt:lpstr>
      <vt:lpstr>What about the environment?</vt:lpstr>
      <vt:lpstr>Is it still working?</vt:lpstr>
      <vt:lpstr>PowerPoint Presentation</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Europe’s Environmental Concerns</dc:title>
  <dc:creator>Lininger, Kyle</dc:creator>
  <cp:lastModifiedBy>Lininger, Kyle</cp:lastModifiedBy>
  <cp:revision>86</cp:revision>
  <cp:lastPrinted>2013-08-28T12:00:44Z</cp:lastPrinted>
  <dcterms:created xsi:type="dcterms:W3CDTF">2013-08-27T20:03:36Z</dcterms:created>
  <dcterms:modified xsi:type="dcterms:W3CDTF">2014-09-03T14:42:03Z</dcterms:modified>
</cp:coreProperties>
</file>