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85" r:id="rId4"/>
    <p:sldId id="269" r:id="rId5"/>
    <p:sldId id="258" r:id="rId6"/>
    <p:sldId id="268" r:id="rId7"/>
    <p:sldId id="259" r:id="rId8"/>
    <p:sldId id="270" r:id="rId9"/>
    <p:sldId id="260" r:id="rId10"/>
    <p:sldId id="264" r:id="rId11"/>
    <p:sldId id="271" r:id="rId12"/>
    <p:sldId id="272" r:id="rId13"/>
    <p:sldId id="265" r:id="rId14"/>
    <p:sldId id="263" r:id="rId15"/>
    <p:sldId id="274" r:id="rId16"/>
    <p:sldId id="262" r:id="rId17"/>
    <p:sldId id="275" r:id="rId18"/>
    <p:sldId id="276" r:id="rId19"/>
    <p:sldId id="266" r:id="rId20"/>
    <p:sldId id="282" r:id="rId21"/>
    <p:sldId id="279" r:id="rId22"/>
    <p:sldId id="280" r:id="rId23"/>
    <p:sldId id="281" r:id="rId24"/>
    <p:sldId id="278"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2A5"/>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22"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5D707-9501-4E0A-A704-977933885C87}" type="datetimeFigureOut">
              <a:rPr lang="en-US" smtClean="0"/>
              <a:pPr/>
              <a:t>4/29/2009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8883F-BC5E-48A8-8CEB-34B9CD8512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5D707-9501-4E0A-A704-977933885C87}" type="datetimeFigureOut">
              <a:rPr lang="en-US" smtClean="0"/>
              <a:pPr/>
              <a:t>4/29/2009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8883F-BC5E-48A8-8CEB-34B9CD8512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en.wikipedia.org/wiki/Image:Michelango_Portrait_by_Volterra.jpg" TargetMode="Externa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8/8e/Michelangelo_-_Fresco_of_the_Last_Judgement.jpg" TargetMode="External"/><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hyperlink" Target="http://en.wikipedia.org/wiki/Image:Design_for_a_Flying_Machine.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0"/>
            <a:ext cx="6553200" cy="5638800"/>
          </a:xfrm>
        </p:spPr>
        <p:txBody>
          <a:bodyPr>
            <a:noAutofit/>
          </a:bodyPr>
          <a:lstStyle/>
          <a:p>
            <a:r>
              <a:rPr lang="en-US" sz="9600" b="1" dirty="0" smtClean="0">
                <a:latin typeface="Blackadder ITC" pitchFamily="82" charset="0"/>
              </a:rPr>
              <a:t>Introduction to Europe’s History</a:t>
            </a:r>
            <a:endParaRPr lang="en-US" sz="9600" b="1" dirty="0">
              <a:latin typeface="Blackadder ITC" pitchFamily="82" charset="0"/>
            </a:endParaRPr>
          </a:p>
        </p:txBody>
      </p:sp>
      <p:pic>
        <p:nvPicPr>
          <p:cNvPr id="14340" name="Picture 4" descr="http://staff.harrisonburg.k12.va.us/~cwalton/solpracticetests/walton/SOLPics/crusades.jpg"/>
          <p:cNvPicPr>
            <a:picLocks noChangeAspect="1" noChangeArrowheads="1"/>
          </p:cNvPicPr>
          <p:nvPr/>
        </p:nvPicPr>
        <p:blipFill>
          <a:blip r:embed="rId2"/>
          <a:srcRect/>
          <a:stretch>
            <a:fillRect/>
          </a:stretch>
        </p:blipFill>
        <p:spPr bwMode="auto">
          <a:xfrm>
            <a:off x="0" y="0"/>
            <a:ext cx="2667000" cy="2942897"/>
          </a:xfrm>
          <a:prstGeom prst="rect">
            <a:avLst/>
          </a:prstGeom>
          <a:noFill/>
        </p:spPr>
      </p:pic>
      <p:pic>
        <p:nvPicPr>
          <p:cNvPr id="14344" name="Picture 8" descr="http://www.arthistory.upenn.edu/fall04/240/240image.jpg"/>
          <p:cNvPicPr>
            <a:picLocks noChangeAspect="1" noChangeArrowheads="1"/>
          </p:cNvPicPr>
          <p:nvPr/>
        </p:nvPicPr>
        <p:blipFill>
          <a:blip r:embed="rId3"/>
          <a:srcRect/>
          <a:stretch>
            <a:fillRect/>
          </a:stretch>
        </p:blipFill>
        <p:spPr bwMode="auto">
          <a:xfrm>
            <a:off x="0" y="1"/>
            <a:ext cx="2667000" cy="2881026"/>
          </a:xfrm>
          <a:prstGeom prst="rect">
            <a:avLst/>
          </a:prstGeom>
          <a:noFill/>
        </p:spPr>
      </p:pic>
      <p:pic>
        <p:nvPicPr>
          <p:cNvPr id="14342" name="Picture 6" descr="http://www.cumbavac.org/images/MAstainedglasswindow.jpg"/>
          <p:cNvPicPr>
            <a:picLocks noChangeAspect="1" noChangeArrowheads="1"/>
          </p:cNvPicPr>
          <p:nvPr/>
        </p:nvPicPr>
        <p:blipFill>
          <a:blip r:embed="rId4" cstate="print"/>
          <a:srcRect/>
          <a:stretch>
            <a:fillRect/>
          </a:stretch>
        </p:blipFill>
        <p:spPr bwMode="auto">
          <a:xfrm>
            <a:off x="0" y="2853806"/>
            <a:ext cx="2666999" cy="40041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The Crusades</a:t>
            </a:r>
            <a:endParaRPr lang="en-US" sz="4800" b="1" i="1" dirty="0">
              <a:latin typeface="Blackadder ITC" pitchFamily="82" charset="0"/>
            </a:endParaRPr>
          </a:p>
        </p:txBody>
      </p:sp>
      <p:sp>
        <p:nvSpPr>
          <p:cNvPr id="3" name="Content Placeholder 2"/>
          <p:cNvSpPr>
            <a:spLocks noGrp="1"/>
          </p:cNvSpPr>
          <p:nvPr>
            <p:ph idx="1"/>
          </p:nvPr>
        </p:nvSpPr>
        <p:spPr/>
        <p:txBody>
          <a:bodyPr/>
          <a:lstStyle/>
          <a:p>
            <a:r>
              <a:rPr lang="en-US" dirty="0" smtClean="0"/>
              <a:t>They were holy wars between Christians and </a:t>
            </a:r>
            <a:r>
              <a:rPr lang="en-US" dirty="0" smtClean="0"/>
              <a:t>Muslims.</a:t>
            </a:r>
            <a:endParaRPr lang="en-US" dirty="0" smtClean="0"/>
          </a:p>
          <a:p>
            <a:r>
              <a:rPr lang="en-US" dirty="0" smtClean="0"/>
              <a:t>Christian crusaders fought to take Jerusalem from the </a:t>
            </a:r>
            <a:r>
              <a:rPr lang="en-US" dirty="0" smtClean="0"/>
              <a:t>Muslims.</a:t>
            </a:r>
            <a:endParaRPr lang="en-US" dirty="0" smtClean="0"/>
          </a:p>
          <a:p>
            <a:r>
              <a:rPr lang="en-US" dirty="0" smtClean="0"/>
              <a:t>The Christians won the Holy Land for a time, but the Muslims got it </a:t>
            </a:r>
            <a:r>
              <a:rPr lang="en-US" dirty="0" smtClean="0"/>
              <a:t>back.</a:t>
            </a:r>
            <a:endParaRPr lang="en-US" dirty="0" smtClean="0"/>
          </a:p>
          <a:p>
            <a:r>
              <a:rPr lang="en-US" dirty="0" smtClean="0"/>
              <a:t>The Crusaders brought back new ideas, new products, and new plans for trade in Europe.</a:t>
            </a:r>
          </a:p>
          <a:p>
            <a:endParaRPr lang="en-US" dirty="0"/>
          </a:p>
        </p:txBody>
      </p:sp>
      <p:pic>
        <p:nvPicPr>
          <p:cNvPr id="6145" name="Picture 1" descr="C:\Documents and Settings\e200602291\Local Settings\Temporary Internet Files\Content.IE5\VYF0088B\MCj01493210000[1].wmf"/>
          <p:cNvPicPr>
            <a:picLocks noChangeAspect="1" noChangeArrowheads="1"/>
          </p:cNvPicPr>
          <p:nvPr/>
        </p:nvPicPr>
        <p:blipFill>
          <a:blip r:embed="rId2"/>
          <a:srcRect/>
          <a:stretch>
            <a:fillRect/>
          </a:stretch>
        </p:blipFill>
        <p:spPr bwMode="auto">
          <a:xfrm>
            <a:off x="457200" y="0"/>
            <a:ext cx="1091516" cy="1828800"/>
          </a:xfrm>
          <a:prstGeom prst="rect">
            <a:avLst/>
          </a:prstGeom>
          <a:noFill/>
        </p:spPr>
      </p:pic>
      <p:pic>
        <p:nvPicPr>
          <p:cNvPr id="6146" name="Picture 2" descr="C:\Documents and Settings\e200602291\Local Settings\Temporary Internet Files\Content.IE5\9IC0AKFA\MCBD08125_0000[1].wmf"/>
          <p:cNvPicPr>
            <a:picLocks noChangeAspect="1" noChangeArrowheads="1"/>
          </p:cNvPicPr>
          <p:nvPr/>
        </p:nvPicPr>
        <p:blipFill>
          <a:blip r:embed="rId3"/>
          <a:srcRect/>
          <a:stretch>
            <a:fillRect/>
          </a:stretch>
        </p:blipFill>
        <p:spPr bwMode="auto">
          <a:xfrm>
            <a:off x="7086600" y="0"/>
            <a:ext cx="1810512" cy="174010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kacysprojects.com/images/extra/crusades.jpg"/>
          <p:cNvPicPr>
            <a:picLocks noChangeAspect="1" noChangeArrowheads="1"/>
          </p:cNvPicPr>
          <p:nvPr/>
        </p:nvPicPr>
        <p:blipFill>
          <a:blip r:embed="rId2"/>
          <a:srcRect/>
          <a:stretch>
            <a:fillRect/>
          </a:stretch>
        </p:blipFill>
        <p:spPr bwMode="auto">
          <a:xfrm>
            <a:off x="0" y="0"/>
            <a:ext cx="9144000" cy="68570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fresno.k12.ca.us/divdept/sscience/images/Crusad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Growth of the Nation-state</a:t>
            </a:r>
            <a:endParaRPr lang="en-US" sz="4800" b="1" i="1" dirty="0">
              <a:latin typeface="Blackadder ITC"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France and England went to war for 116 years.  There were short battles followed by long periods of cease fire.</a:t>
            </a:r>
          </a:p>
          <a:p>
            <a:r>
              <a:rPr lang="en-US" dirty="0" smtClean="0"/>
              <a:t>When the 100 Years War began, it was a war between two kingdoms.  When it was over, it had become a war between two countries.</a:t>
            </a:r>
          </a:p>
          <a:p>
            <a:r>
              <a:rPr lang="en-US" dirty="0" smtClean="0"/>
              <a:t>The French and English monarchs used propaganda to create a sense of </a:t>
            </a:r>
          </a:p>
          <a:p>
            <a:pPr>
              <a:buNone/>
            </a:pPr>
            <a:r>
              <a:rPr lang="en-US" dirty="0" smtClean="0"/>
              <a:t>	</a:t>
            </a:r>
            <a:r>
              <a:rPr lang="en-US" i="1" dirty="0" smtClean="0"/>
              <a:t>us </a:t>
            </a:r>
            <a:r>
              <a:rPr lang="en-US" i="1" dirty="0" smtClean="0"/>
              <a:t>verses </a:t>
            </a:r>
            <a:r>
              <a:rPr lang="en-US" i="1" dirty="0" smtClean="0"/>
              <a:t>them</a:t>
            </a:r>
            <a:r>
              <a:rPr lang="en-US" dirty="0" smtClean="0"/>
              <a:t>, </a:t>
            </a:r>
            <a:r>
              <a:rPr lang="en-US" dirty="0" smtClean="0"/>
              <a:t>the beginnings of </a:t>
            </a:r>
          </a:p>
          <a:p>
            <a:pPr>
              <a:buNone/>
            </a:pPr>
            <a:r>
              <a:rPr lang="en-US" dirty="0" smtClean="0"/>
              <a:t>	nationalism.</a:t>
            </a:r>
            <a:endParaRPr lang="en-US" dirty="0"/>
          </a:p>
        </p:txBody>
      </p:sp>
      <p:pic>
        <p:nvPicPr>
          <p:cNvPr id="3074" name="Picture 2" descr="C:\Documents and Settings\e200602291\Local Settings\Temporary Internet Files\Content.IE5\2K2C2J6J\MCPE03902_0000[1].wmf"/>
          <p:cNvPicPr>
            <a:picLocks noChangeAspect="1" noChangeArrowheads="1"/>
          </p:cNvPicPr>
          <p:nvPr/>
        </p:nvPicPr>
        <p:blipFill>
          <a:blip r:embed="rId2"/>
          <a:srcRect/>
          <a:stretch>
            <a:fillRect/>
          </a:stretch>
        </p:blipFill>
        <p:spPr bwMode="auto">
          <a:xfrm>
            <a:off x="6934200" y="3733800"/>
            <a:ext cx="1886208" cy="289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Nosferatu"/>
              </a:rPr>
              <a:t/>
            </a:r>
            <a:br>
              <a:rPr lang="en-US"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Nosferatu"/>
              </a:rPr>
            </a:br>
            <a:r>
              <a:rPr lang="en-US" sz="5300" b="1" i="1" dirty="0" smtClean="0">
                <a:latin typeface="Blackadder ITC" pitchFamily="82" charset="0"/>
              </a:rPr>
              <a:t>The Black Plague 1347 - 1352</a:t>
            </a:r>
            <a:endParaRPr lang="en-US" sz="5300" b="1" i="1" dirty="0">
              <a:latin typeface="Blackadder ITC"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In 1348, a ship from the east docked in present-day Italy.  Sick sailors came ashore, bringing the Black Plague with them.</a:t>
            </a:r>
          </a:p>
          <a:p>
            <a:r>
              <a:rPr lang="en-US" dirty="0" smtClean="0"/>
              <a:t>The Black Plague got its name because it caused spots of blood to turn black under the skin.</a:t>
            </a:r>
          </a:p>
          <a:p>
            <a:r>
              <a:rPr lang="en-US" dirty="0" smtClean="0"/>
              <a:t>Between 1/4 </a:t>
            </a:r>
            <a:r>
              <a:rPr lang="en-US" dirty="0" smtClean="0"/>
              <a:t>and </a:t>
            </a:r>
            <a:r>
              <a:rPr lang="en-US" dirty="0" smtClean="0"/>
              <a:t>1/3 </a:t>
            </a:r>
            <a:r>
              <a:rPr lang="en-US" dirty="0" smtClean="0"/>
              <a:t>of Europe’s population died.</a:t>
            </a:r>
          </a:p>
          <a:p>
            <a:r>
              <a:rPr lang="en-US" dirty="0" smtClean="0"/>
              <a:t>One result of the plague was a shortage of </a:t>
            </a:r>
            <a:r>
              <a:rPr lang="en-US" dirty="0" smtClean="0"/>
              <a:t>labor because </a:t>
            </a:r>
            <a:r>
              <a:rPr lang="en-US" dirty="0" smtClean="0"/>
              <a:t>there were less workers, wages increased for artisans and peasants.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81000" y="457200"/>
            <a:ext cx="8305800" cy="923330"/>
          </a:xfrm>
          <a:prstGeom prst="rect">
            <a:avLst/>
          </a:prstGeom>
          <a:noFill/>
          <a:ln w="12700">
            <a:noFill/>
            <a:miter lim="800000"/>
            <a:headEnd/>
            <a:tailEnd/>
          </a:ln>
          <a:effectLst/>
        </p:spPr>
        <p:txBody>
          <a:bodyPr wrap="square">
            <a:spAutoFit/>
          </a:bodyPr>
          <a:lstStyle/>
          <a:p>
            <a:pPr algn="ctr">
              <a:spcBef>
                <a:spcPct val="50000"/>
              </a:spcBef>
            </a:pPr>
            <a:r>
              <a:rPr lang="en-US" sz="5400" b="1" i="1" dirty="0">
                <a:solidFill>
                  <a:schemeClr val="bg1"/>
                </a:solidFill>
                <a:effectLst>
                  <a:outerShdw blurRad="38100" dist="38100" dir="2700000" algn="tl">
                    <a:srgbClr val="C0C0C0"/>
                  </a:outerShdw>
                </a:effectLst>
                <a:latin typeface="Blackadder ITC" pitchFamily="82" charset="0"/>
              </a:rPr>
              <a:t>Medieval Art &amp; the Plague</a:t>
            </a:r>
            <a:endParaRPr lang="en-US" sz="5400" b="1" i="1" dirty="0">
              <a:solidFill>
                <a:srgbClr val="FF0000"/>
              </a:solidFill>
              <a:effectLst>
                <a:outerShdw blurRad="38100" dist="38100" dir="2700000" algn="tl">
                  <a:srgbClr val="C0C0C0"/>
                </a:outerShdw>
              </a:effectLst>
              <a:latin typeface="Blackadder ITC" pitchFamily="82" charset="0"/>
            </a:endParaRPr>
          </a:p>
        </p:txBody>
      </p:sp>
      <p:pic>
        <p:nvPicPr>
          <p:cNvPr id="65540" name="Picture 4" descr="deathpic"/>
          <p:cNvPicPr>
            <a:picLocks noChangeAspect="1" noChangeArrowheads="1"/>
          </p:cNvPicPr>
          <p:nvPr/>
        </p:nvPicPr>
        <p:blipFill>
          <a:blip r:embed="rId2">
            <a:lum bright="12000" contrast="12000"/>
          </a:blip>
          <a:srcRect/>
          <a:stretch>
            <a:fillRect/>
          </a:stretch>
        </p:blipFill>
        <p:spPr bwMode="auto">
          <a:xfrm>
            <a:off x="2133600" y="1752600"/>
            <a:ext cx="5105400" cy="2900363"/>
          </a:xfrm>
          <a:prstGeom prst="rect">
            <a:avLst/>
          </a:prstGeom>
          <a:noFill/>
          <a:ln w="9525">
            <a:solidFill>
              <a:srgbClr val="FF3300"/>
            </a:solidFill>
            <a:miter lim="800000"/>
            <a:headEnd/>
            <a:tailEnd/>
          </a:ln>
        </p:spPr>
      </p:pic>
      <p:sp>
        <p:nvSpPr>
          <p:cNvPr id="65544" name="Rectangle 8"/>
          <p:cNvSpPr>
            <a:spLocks noChangeArrowheads="1"/>
          </p:cNvSpPr>
          <p:nvPr/>
        </p:nvSpPr>
        <p:spPr bwMode="auto">
          <a:xfrm>
            <a:off x="1676400" y="5181600"/>
            <a:ext cx="6019800" cy="800219"/>
          </a:xfrm>
          <a:prstGeom prst="rect">
            <a:avLst/>
          </a:prstGeom>
          <a:noFill/>
          <a:ln w="12700">
            <a:noFill/>
            <a:miter lim="800000"/>
            <a:headEnd/>
            <a:tailEnd/>
          </a:ln>
          <a:effectLst/>
        </p:spPr>
        <p:txBody>
          <a:bodyPr wrap="square">
            <a:spAutoFit/>
          </a:bodyPr>
          <a:lstStyle/>
          <a:p>
            <a:pPr algn="ctr"/>
            <a:r>
              <a:rPr lang="en-US" sz="4600" b="1" i="1" dirty="0">
                <a:solidFill>
                  <a:srgbClr val="FF0000"/>
                </a:solidFill>
                <a:latin typeface="Nosferatu" pitchFamily="2" charset="0"/>
              </a:rPr>
              <a:t>Bring out your dead!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The Silk Road</a:t>
            </a:r>
            <a:endParaRPr lang="en-US" sz="4800" b="1" i="1" dirty="0">
              <a:latin typeface="Blackadder ITC" pitchFamily="82" charset="0"/>
            </a:endParaRP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dirty="0" smtClean="0"/>
              <a:t>China’s main link to the Western world</a:t>
            </a:r>
          </a:p>
          <a:p>
            <a:r>
              <a:rPr lang="en-US" dirty="0" smtClean="0"/>
              <a:t>Traders brought Chinese goods to the West.</a:t>
            </a:r>
          </a:p>
          <a:p>
            <a:r>
              <a:rPr lang="en-US" dirty="0" smtClean="0"/>
              <a:t>The Silk Road was not a one-way trade route.</a:t>
            </a:r>
          </a:p>
          <a:p>
            <a:r>
              <a:rPr lang="en-US" dirty="0" smtClean="0"/>
              <a:t>Chinese products went to the </a:t>
            </a:r>
            <a:r>
              <a:rPr lang="en-US" dirty="0" smtClean="0"/>
              <a:t>West.</a:t>
            </a:r>
            <a:endParaRPr lang="en-US" dirty="0" smtClean="0"/>
          </a:p>
          <a:p>
            <a:r>
              <a:rPr lang="en-US" dirty="0" smtClean="0"/>
              <a:t>New ideas from the West, </a:t>
            </a:r>
          </a:p>
          <a:p>
            <a:pPr>
              <a:buNone/>
            </a:pPr>
            <a:r>
              <a:rPr lang="en-US" dirty="0" smtClean="0"/>
              <a:t>			India, and </a:t>
            </a:r>
          </a:p>
          <a:p>
            <a:pPr>
              <a:buNone/>
            </a:pPr>
            <a:r>
              <a:rPr lang="en-US" dirty="0" smtClean="0"/>
              <a:t>			 Middle East flowed </a:t>
            </a:r>
          </a:p>
          <a:p>
            <a:pPr>
              <a:buNone/>
            </a:pPr>
            <a:r>
              <a:rPr lang="en-US" dirty="0" smtClean="0"/>
              <a:t>			into China (for </a:t>
            </a:r>
          </a:p>
          <a:p>
            <a:pPr>
              <a:buNone/>
            </a:pPr>
            <a:r>
              <a:rPr lang="en-US" dirty="0" smtClean="0"/>
              <a:t>			example, Buddhism </a:t>
            </a:r>
          </a:p>
          <a:p>
            <a:pPr>
              <a:buNone/>
            </a:pPr>
            <a:r>
              <a:rPr lang="en-US" dirty="0" smtClean="0"/>
              <a:t>			from India</a:t>
            </a:r>
            <a:r>
              <a:rPr lang="en-US" dirty="0" smtClean="0"/>
              <a:t>).</a:t>
            </a:r>
            <a:endParaRPr lang="en-US" dirty="0"/>
          </a:p>
        </p:txBody>
      </p:sp>
      <p:pic>
        <p:nvPicPr>
          <p:cNvPr id="4097" name="Picture 1" descr="C:\Documents and Settings\e200602291\Local Settings\Temporary Internet Files\Content.IE5\X0DY9B4G\MPPH03079I0000[1].jpg"/>
          <p:cNvPicPr>
            <a:picLocks noChangeAspect="1" noChangeArrowheads="1"/>
          </p:cNvPicPr>
          <p:nvPr/>
        </p:nvPicPr>
        <p:blipFill>
          <a:blip r:embed="rId2"/>
          <a:srcRect/>
          <a:stretch>
            <a:fillRect/>
          </a:stretch>
        </p:blipFill>
        <p:spPr bwMode="auto">
          <a:xfrm>
            <a:off x="533400" y="4267200"/>
            <a:ext cx="1570863" cy="2362200"/>
          </a:xfrm>
          <a:prstGeom prst="rect">
            <a:avLst/>
          </a:prstGeom>
          <a:noFill/>
        </p:spPr>
      </p:pic>
      <p:pic>
        <p:nvPicPr>
          <p:cNvPr id="4099" name="Picture 3" descr="http://score.rims.k12.ca.us/activity/silkroad/silkroad1.gif"/>
          <p:cNvPicPr>
            <a:picLocks noChangeAspect="1" noChangeArrowheads="1"/>
          </p:cNvPicPr>
          <p:nvPr/>
        </p:nvPicPr>
        <p:blipFill>
          <a:blip r:embed="rId3"/>
          <a:srcRect/>
          <a:stretch>
            <a:fillRect/>
          </a:stretch>
        </p:blipFill>
        <p:spPr bwMode="auto">
          <a:xfrm>
            <a:off x="5626686" y="3657600"/>
            <a:ext cx="3355830" cy="2895600"/>
          </a:xfrm>
          <a:prstGeom prst="rect">
            <a:avLst/>
          </a:prstGeom>
          <a:noFill/>
        </p:spPr>
      </p:pic>
      <p:pic>
        <p:nvPicPr>
          <p:cNvPr id="4100" name="Picture 4" descr="C:\Documents and Settings\e200602291\Local Settings\Temporary Internet Files\Content.IE5\X0DY9B4G\MPj04393540000[1].jpg"/>
          <p:cNvPicPr>
            <a:picLocks noChangeAspect="1" noChangeArrowheads="1"/>
          </p:cNvPicPr>
          <p:nvPr/>
        </p:nvPicPr>
        <p:blipFill>
          <a:blip r:embed="rId4" cstate="print"/>
          <a:srcRect/>
          <a:stretch>
            <a:fillRect/>
          </a:stretch>
        </p:blipFill>
        <p:spPr bwMode="auto">
          <a:xfrm>
            <a:off x="6915149" y="152400"/>
            <a:ext cx="2000251" cy="1295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descr="http://www.murrayhudson.com/antique_maps/continent_maps/04737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ibrary.thinkquest.org/13406/images/SILKMAP3.JPG"/>
          <p:cNvPicPr>
            <a:picLocks noChangeAspect="1" noChangeArrowheads="1"/>
          </p:cNvPicPr>
          <p:nvPr/>
        </p:nvPicPr>
        <p:blipFill>
          <a:blip r:embed="rId2"/>
          <a:srcRect/>
          <a:stretch>
            <a:fillRect/>
          </a:stretch>
        </p:blipFill>
        <p:spPr bwMode="auto">
          <a:xfrm>
            <a:off x="0" y="0"/>
            <a:ext cx="93726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The Renaissance</a:t>
            </a:r>
            <a:endParaRPr lang="en-US" sz="4800" b="1" i="1" dirty="0">
              <a:latin typeface="Blackadder ITC" pitchFamily="82" charset="0"/>
            </a:endParaRPr>
          </a:p>
        </p:txBody>
      </p:sp>
      <p:sp>
        <p:nvSpPr>
          <p:cNvPr id="4" name="Content Placeholder 3"/>
          <p:cNvSpPr>
            <a:spLocks noGrp="1"/>
          </p:cNvSpPr>
          <p:nvPr>
            <p:ph sz="half" idx="1"/>
          </p:nvPr>
        </p:nvSpPr>
        <p:spPr>
          <a:xfrm>
            <a:off x="4648200" y="1600200"/>
            <a:ext cx="4038600" cy="5105400"/>
          </a:xfrm>
        </p:spPr>
        <p:txBody>
          <a:bodyPr>
            <a:normAutofit fontScale="77500" lnSpcReduction="20000"/>
          </a:bodyPr>
          <a:lstStyle/>
          <a:p>
            <a:r>
              <a:rPr lang="en-US" dirty="0" smtClean="0"/>
              <a:t>Renaissance is French for “</a:t>
            </a:r>
            <a:r>
              <a:rPr lang="en-US" dirty="0" smtClean="0"/>
              <a:t>rebirth.”</a:t>
            </a:r>
            <a:endParaRPr lang="en-US" dirty="0" smtClean="0"/>
          </a:p>
          <a:p>
            <a:r>
              <a:rPr lang="en-US" dirty="0" smtClean="0"/>
              <a:t>Renaissance Europeans were interested in the art and ideas of the ancient Greeks and Romans</a:t>
            </a:r>
          </a:p>
          <a:p>
            <a:r>
              <a:rPr lang="en-US" dirty="0" smtClean="0"/>
              <a:t>During the Renaissance, great work was done in art and in science.  More books became available to more people due to the invention of the printing press.</a:t>
            </a:r>
          </a:p>
          <a:p>
            <a:r>
              <a:rPr lang="en-US" dirty="0" smtClean="0"/>
              <a:t>Johann Gutenberg's printing press made the production of books easier and faster, thereby making books cheaper to buy.</a:t>
            </a:r>
          </a:p>
          <a:p>
            <a:endParaRPr lang="en-US" dirty="0"/>
          </a:p>
        </p:txBody>
      </p:sp>
      <p:pic>
        <p:nvPicPr>
          <p:cNvPr id="2049" name="Picture 1" descr="C:\Documents and Settings\e200602291\Local Settings\Temporary Internet Files\Content.IE5\VRCAHWJ4\MCj04336260000[1].wmf"/>
          <p:cNvPicPr>
            <a:picLocks noChangeAspect="1" noChangeArrowheads="1"/>
          </p:cNvPicPr>
          <p:nvPr/>
        </p:nvPicPr>
        <p:blipFill>
          <a:blip r:embed="rId2"/>
          <a:srcRect/>
          <a:stretch>
            <a:fillRect/>
          </a:stretch>
        </p:blipFill>
        <p:spPr bwMode="auto">
          <a:xfrm>
            <a:off x="381000" y="1447800"/>
            <a:ext cx="1516990" cy="1827886"/>
          </a:xfrm>
          <a:prstGeom prst="rect">
            <a:avLst/>
          </a:prstGeom>
          <a:noFill/>
        </p:spPr>
      </p:pic>
      <p:pic>
        <p:nvPicPr>
          <p:cNvPr id="2050" name="Picture 2" descr="C:\Documents and Settings\e200602291\Local Settings\Temporary Internet Files\Content.IE5\VRCAHWJ4\MCj03536010000[1].wmf"/>
          <p:cNvPicPr>
            <a:picLocks noChangeAspect="1" noChangeArrowheads="1"/>
          </p:cNvPicPr>
          <p:nvPr/>
        </p:nvPicPr>
        <p:blipFill>
          <a:blip r:embed="rId3"/>
          <a:srcRect/>
          <a:stretch>
            <a:fillRect/>
          </a:stretch>
        </p:blipFill>
        <p:spPr bwMode="auto">
          <a:xfrm>
            <a:off x="2133600" y="3124200"/>
            <a:ext cx="2738673" cy="3434281"/>
          </a:xfrm>
          <a:prstGeom prst="rect">
            <a:avLst/>
          </a:prstGeom>
          <a:noFill/>
        </p:spPr>
      </p:pic>
      <p:pic>
        <p:nvPicPr>
          <p:cNvPr id="2051" name="Picture 3" descr="C:\Documents and Settings\e200602291\Local Settings\Temporary Internet Files\Content.IE5\VRCAHWJ4\MCj03790750000[1].wmf"/>
          <p:cNvPicPr>
            <a:picLocks noChangeAspect="1" noChangeArrowheads="1"/>
          </p:cNvPicPr>
          <p:nvPr/>
        </p:nvPicPr>
        <p:blipFill>
          <a:blip r:embed="rId4"/>
          <a:srcRect/>
          <a:stretch>
            <a:fillRect/>
          </a:stretch>
        </p:blipFill>
        <p:spPr bwMode="auto">
          <a:xfrm>
            <a:off x="2667000" y="1143000"/>
            <a:ext cx="1402690" cy="1892808"/>
          </a:xfrm>
          <a:prstGeom prst="rect">
            <a:avLst/>
          </a:prstGeom>
          <a:noFill/>
        </p:spPr>
      </p:pic>
      <p:pic>
        <p:nvPicPr>
          <p:cNvPr id="8" name="Picture 7" descr="200px-Michelango_Portrait_by_Volterra">
            <a:hlinkClick r:id="rId5" tooltip="Michelango Portrait by Volterra.jpg"/>
          </p:cNvPr>
          <p:cNvPicPr>
            <a:picLocks noChangeAspect="1" noChangeArrowheads="1"/>
          </p:cNvPicPr>
          <p:nvPr/>
        </p:nvPicPr>
        <p:blipFill>
          <a:blip r:embed="rId6"/>
          <a:srcRect/>
          <a:stretch>
            <a:fillRect/>
          </a:stretch>
        </p:blipFill>
        <p:spPr bwMode="auto">
          <a:xfrm>
            <a:off x="381000" y="3962400"/>
            <a:ext cx="1619130" cy="2209800"/>
          </a:xfrm>
          <a:prstGeom prst="rect">
            <a:avLst/>
          </a:prstGeom>
          <a:noFill/>
          <a:ln w="9525">
            <a:noFill/>
            <a:miter lim="800000"/>
            <a:headEnd/>
            <a:tailEnd/>
          </a:ln>
        </p:spPr>
      </p:pic>
      <p:sp>
        <p:nvSpPr>
          <p:cNvPr id="10" name="TextBox 9"/>
          <p:cNvSpPr txBox="1"/>
          <p:nvPr/>
        </p:nvSpPr>
        <p:spPr>
          <a:xfrm>
            <a:off x="381000" y="6096000"/>
            <a:ext cx="1600200" cy="369332"/>
          </a:xfrm>
          <a:prstGeom prst="rect">
            <a:avLst/>
          </a:prstGeom>
          <a:noFill/>
        </p:spPr>
        <p:txBody>
          <a:bodyPr wrap="square" rtlCol="0">
            <a:spAutoFit/>
          </a:bodyPr>
          <a:lstStyle/>
          <a:p>
            <a:pPr algn="ctr"/>
            <a:r>
              <a:rPr lang="en-US" b="1" dirty="0" smtClean="0"/>
              <a:t>Michelangelo</a:t>
            </a:r>
            <a:endParaRPr lang="en-US" b="1" dirty="0"/>
          </a:p>
        </p:txBody>
      </p:sp>
      <p:sp>
        <p:nvSpPr>
          <p:cNvPr id="11" name="TextBox 10"/>
          <p:cNvSpPr txBox="1"/>
          <p:nvPr/>
        </p:nvSpPr>
        <p:spPr>
          <a:xfrm>
            <a:off x="2971800" y="6172200"/>
            <a:ext cx="1600200" cy="369332"/>
          </a:xfrm>
          <a:prstGeom prst="rect">
            <a:avLst/>
          </a:prstGeom>
          <a:noFill/>
        </p:spPr>
        <p:txBody>
          <a:bodyPr wrap="square" rtlCol="0">
            <a:spAutoFit/>
          </a:bodyPr>
          <a:lstStyle/>
          <a:p>
            <a:pPr algn="ctr"/>
            <a:r>
              <a:rPr lang="en-US" b="1" dirty="0" smtClean="0"/>
              <a:t>Galileo</a:t>
            </a:r>
            <a:endParaRPr lang="en-US" b="1" dirty="0"/>
          </a:p>
        </p:txBody>
      </p:sp>
      <p:sp>
        <p:nvSpPr>
          <p:cNvPr id="12" name="TextBox 11"/>
          <p:cNvSpPr txBox="1"/>
          <p:nvPr/>
        </p:nvSpPr>
        <p:spPr>
          <a:xfrm>
            <a:off x="381000" y="3276600"/>
            <a:ext cx="1600200" cy="369332"/>
          </a:xfrm>
          <a:prstGeom prst="rect">
            <a:avLst/>
          </a:prstGeom>
          <a:noFill/>
        </p:spPr>
        <p:txBody>
          <a:bodyPr wrap="square" rtlCol="0">
            <a:spAutoFit/>
          </a:bodyPr>
          <a:lstStyle/>
          <a:p>
            <a:pPr algn="ctr"/>
            <a:r>
              <a:rPr lang="en-US" b="1" dirty="0" smtClean="0"/>
              <a:t>Leonardo</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i="1" dirty="0" smtClean="0">
                <a:latin typeface="Blackadder ITC" pitchFamily="82" charset="0"/>
              </a:rPr>
              <a:t>Greek Empire</a:t>
            </a:r>
            <a:r>
              <a:rPr lang="en-US" dirty="0" smtClean="0"/>
              <a:t/>
            </a:r>
            <a:br>
              <a:rPr lang="en-US" dirty="0" smtClean="0"/>
            </a:br>
            <a:endParaRPr lang="en-US" dirty="0"/>
          </a:p>
        </p:txBody>
      </p:sp>
      <p:sp>
        <p:nvSpPr>
          <p:cNvPr id="5" name="Content Placeholder 4"/>
          <p:cNvSpPr>
            <a:spLocks noGrp="1"/>
          </p:cNvSpPr>
          <p:nvPr>
            <p:ph sz="half" idx="1"/>
          </p:nvPr>
        </p:nvSpPr>
        <p:spPr/>
        <p:txBody>
          <a:bodyPr>
            <a:normAutofit/>
          </a:bodyPr>
          <a:lstStyle/>
          <a:p>
            <a:r>
              <a:rPr lang="en-US" dirty="0" smtClean="0"/>
              <a:t>The Greek Empire was centered around the Mediterranean Sea and was made up of several city-states, the most famous being Athens and Sparta.</a:t>
            </a:r>
          </a:p>
          <a:p>
            <a:r>
              <a:rPr lang="en-US" dirty="0" smtClean="0"/>
              <a:t>City-states are cities that are also independent nations.</a:t>
            </a:r>
          </a:p>
          <a:p>
            <a:endParaRPr lang="en-US" dirty="0"/>
          </a:p>
        </p:txBody>
      </p:sp>
      <p:pic>
        <p:nvPicPr>
          <p:cNvPr id="4" name="Picture 5" descr="ancient-greece-map"/>
          <p:cNvPicPr>
            <a:picLocks noChangeAspect="1" noChangeArrowheads="1"/>
          </p:cNvPicPr>
          <p:nvPr/>
        </p:nvPicPr>
        <p:blipFill>
          <a:blip r:embed="rId2"/>
          <a:srcRect/>
          <a:stretch>
            <a:fillRect/>
          </a:stretch>
        </p:blipFill>
        <p:spPr bwMode="auto">
          <a:xfrm>
            <a:off x="4572000" y="2819400"/>
            <a:ext cx="4351876" cy="3810000"/>
          </a:xfrm>
          <a:prstGeom prst="rect">
            <a:avLst/>
          </a:prstGeom>
          <a:noFill/>
        </p:spPr>
      </p:pic>
      <p:pic>
        <p:nvPicPr>
          <p:cNvPr id="13314" name="Picture 2" descr="http://kbagdanov.files.wordpress.com/2008/11/minoan-bull-rider.jpg"/>
          <p:cNvPicPr>
            <a:picLocks noChangeAspect="1" noChangeArrowheads="1"/>
          </p:cNvPicPr>
          <p:nvPr/>
        </p:nvPicPr>
        <p:blipFill>
          <a:blip r:embed="rId3"/>
          <a:srcRect/>
          <a:stretch>
            <a:fillRect/>
          </a:stretch>
        </p:blipFill>
        <p:spPr bwMode="auto">
          <a:xfrm>
            <a:off x="5334000" y="914400"/>
            <a:ext cx="2743200" cy="1790700"/>
          </a:xfrm>
          <a:prstGeom prst="rect">
            <a:avLst/>
          </a:prstGeom>
          <a:noFill/>
        </p:spPr>
      </p:pic>
      <p:pic>
        <p:nvPicPr>
          <p:cNvPr id="13316" name="Picture 4" descr="http://www.forumancientcoins.com/fakes/albums/userpics/10618/thumb_Knossos.jpg"/>
          <p:cNvPicPr>
            <a:picLocks noChangeAspect="1" noChangeArrowheads="1"/>
          </p:cNvPicPr>
          <p:nvPr/>
        </p:nvPicPr>
        <p:blipFill>
          <a:blip r:embed="rId4"/>
          <a:srcRect/>
          <a:stretch>
            <a:fillRect/>
          </a:stretch>
        </p:blipFill>
        <p:spPr bwMode="auto">
          <a:xfrm>
            <a:off x="228600" y="304800"/>
            <a:ext cx="1905000" cy="952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457200" y="274638"/>
            <a:ext cx="3962400" cy="1143000"/>
          </a:xfrm>
        </p:spPr>
        <p:txBody>
          <a:bodyPr>
            <a:noAutofit/>
          </a:bodyPr>
          <a:lstStyle/>
          <a:p>
            <a:r>
              <a:rPr lang="en-US" sz="4800" b="1" i="1" dirty="0" smtClean="0">
                <a:latin typeface="Blackadder ITC" pitchFamily="82" charset="0"/>
              </a:rPr>
              <a:t>Michelangelo Buonarotti</a:t>
            </a:r>
          </a:p>
        </p:txBody>
      </p:sp>
      <p:sp>
        <p:nvSpPr>
          <p:cNvPr id="11268" name="Rectangle 8"/>
          <p:cNvSpPr>
            <a:spLocks noGrp="1" noChangeArrowheads="1"/>
          </p:cNvSpPr>
          <p:nvPr>
            <p:ph sz="half" idx="1"/>
          </p:nvPr>
        </p:nvSpPr>
        <p:spPr/>
        <p:txBody>
          <a:bodyPr/>
          <a:lstStyle/>
          <a:p>
            <a:pPr eaLnBrk="1" hangingPunct="1"/>
            <a:endParaRPr lang="en-US" sz="2700" dirty="0" smtClean="0"/>
          </a:p>
        </p:txBody>
      </p:sp>
      <p:pic>
        <p:nvPicPr>
          <p:cNvPr id="11269" name="Picture 5" descr="michelangelo_david_detail"/>
          <p:cNvPicPr>
            <a:picLocks noChangeAspect="1" noChangeArrowheads="1"/>
          </p:cNvPicPr>
          <p:nvPr/>
        </p:nvPicPr>
        <p:blipFill>
          <a:blip r:embed="rId2"/>
          <a:srcRect/>
          <a:stretch>
            <a:fillRect/>
          </a:stretch>
        </p:blipFill>
        <p:spPr bwMode="auto">
          <a:xfrm>
            <a:off x="4419600" y="0"/>
            <a:ext cx="4724400" cy="6858000"/>
          </a:xfrm>
          <a:prstGeom prst="rect">
            <a:avLst/>
          </a:prstGeom>
          <a:noFill/>
          <a:ln w="9525">
            <a:noFill/>
            <a:miter lim="800000"/>
            <a:headEnd/>
            <a:tailEnd/>
          </a:ln>
        </p:spPr>
      </p:pic>
      <p:pic>
        <p:nvPicPr>
          <p:cNvPr id="7" name="Picture 5" descr="Image:Michelangelo - Fresco of the Last Judgement.jpg">
            <a:hlinkClick r:id="rId3"/>
          </p:cNvPr>
          <p:cNvPicPr>
            <a:picLocks noChangeAspect="1" noChangeArrowheads="1"/>
          </p:cNvPicPr>
          <p:nvPr/>
        </p:nvPicPr>
        <p:blipFill>
          <a:blip r:embed="rId4"/>
          <a:srcRect/>
          <a:stretch>
            <a:fillRect/>
          </a:stretch>
        </p:blipFill>
        <p:spPr bwMode="auto">
          <a:xfrm>
            <a:off x="304800" y="1524000"/>
            <a:ext cx="3927380" cy="2925762"/>
          </a:xfrm>
          <a:prstGeom prst="rect">
            <a:avLst/>
          </a:prstGeom>
          <a:noFill/>
          <a:ln w="9525">
            <a:noFill/>
            <a:miter lim="800000"/>
            <a:headEnd/>
            <a:tailEnd/>
          </a:ln>
        </p:spPr>
      </p:pic>
      <p:pic>
        <p:nvPicPr>
          <p:cNvPr id="8" name="Picture 5" descr="Michelangelo"/>
          <p:cNvPicPr>
            <a:picLocks noChangeAspect="1" noChangeArrowheads="1"/>
          </p:cNvPicPr>
          <p:nvPr/>
        </p:nvPicPr>
        <p:blipFill>
          <a:blip r:embed="rId5"/>
          <a:srcRect/>
          <a:stretch>
            <a:fillRect/>
          </a:stretch>
        </p:blipFill>
        <p:spPr bwMode="auto">
          <a:xfrm>
            <a:off x="990600" y="4596297"/>
            <a:ext cx="2362200" cy="2261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Leonardo da Vinci</a:t>
            </a:r>
            <a:endParaRPr lang="en-US" sz="4800" b="1" i="1" dirty="0">
              <a:latin typeface="Blackadder ITC" pitchFamily="82" charset="0"/>
            </a:endParaRPr>
          </a:p>
        </p:txBody>
      </p:sp>
      <p:pic>
        <p:nvPicPr>
          <p:cNvPr id="3" name="Picture 7" descr="da-vinci-last-supper-copy"/>
          <p:cNvPicPr>
            <a:picLocks noChangeAspect="1" noChangeArrowheads="1"/>
          </p:cNvPicPr>
          <p:nvPr/>
        </p:nvPicPr>
        <p:blipFill>
          <a:blip r:embed="rId2"/>
          <a:srcRect/>
          <a:stretch>
            <a:fillRect/>
          </a:stretch>
        </p:blipFill>
        <p:spPr bwMode="auto">
          <a:xfrm>
            <a:off x="304800" y="1676400"/>
            <a:ext cx="5049929" cy="2784475"/>
          </a:xfrm>
          <a:prstGeom prst="rect">
            <a:avLst/>
          </a:prstGeom>
          <a:noFill/>
          <a:ln w="9525">
            <a:noFill/>
            <a:miter lim="800000"/>
            <a:headEnd/>
            <a:tailEnd/>
          </a:ln>
        </p:spPr>
      </p:pic>
      <p:pic>
        <p:nvPicPr>
          <p:cNvPr id="4" name="Picture 5" descr="mona-lisa"/>
          <p:cNvPicPr>
            <a:picLocks noChangeAspect="1" noChangeArrowheads="1"/>
          </p:cNvPicPr>
          <p:nvPr/>
        </p:nvPicPr>
        <p:blipFill>
          <a:blip r:embed="rId3"/>
          <a:srcRect/>
          <a:stretch>
            <a:fillRect/>
          </a:stretch>
        </p:blipFill>
        <p:spPr bwMode="auto">
          <a:xfrm>
            <a:off x="5791200" y="1752600"/>
            <a:ext cx="3092715" cy="4724400"/>
          </a:xfrm>
          <a:prstGeom prst="rect">
            <a:avLst/>
          </a:prstGeom>
          <a:noFill/>
          <a:ln w="9525">
            <a:noFill/>
            <a:miter lim="800000"/>
            <a:headEnd/>
            <a:tailEnd/>
          </a:ln>
        </p:spPr>
      </p:pic>
      <p:pic>
        <p:nvPicPr>
          <p:cNvPr id="5" name="Picture 5" descr="A design for flying machine.">
            <a:hlinkClick r:id="rId4" tooltip="A design for flying machine."/>
          </p:cNvPr>
          <p:cNvPicPr>
            <a:picLocks noChangeAspect="1" noChangeArrowheads="1"/>
          </p:cNvPicPr>
          <p:nvPr/>
        </p:nvPicPr>
        <p:blipFill>
          <a:blip r:embed="rId5"/>
          <a:srcRect/>
          <a:stretch>
            <a:fillRect/>
          </a:stretch>
        </p:blipFill>
        <p:spPr bwMode="auto">
          <a:xfrm>
            <a:off x="1066800" y="4648200"/>
            <a:ext cx="3886200" cy="1976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2" name="Picture 12" descr="http://www.shakespeare.org.uk/shopping/images/WC%20Taming%20Shrew.jpg"/>
          <p:cNvPicPr>
            <a:picLocks noChangeAspect="1" noChangeArrowheads="1"/>
          </p:cNvPicPr>
          <p:nvPr/>
        </p:nvPicPr>
        <p:blipFill>
          <a:blip r:embed="rId2"/>
          <a:srcRect/>
          <a:stretch>
            <a:fillRect/>
          </a:stretch>
        </p:blipFill>
        <p:spPr bwMode="auto">
          <a:xfrm>
            <a:off x="0" y="914400"/>
            <a:ext cx="2971800" cy="3124200"/>
          </a:xfrm>
          <a:prstGeom prst="rect">
            <a:avLst/>
          </a:prstGeom>
          <a:noFill/>
        </p:spPr>
      </p:pic>
      <p:sp>
        <p:nvSpPr>
          <p:cNvPr id="2" name="Title 1"/>
          <p:cNvSpPr>
            <a:spLocks noGrp="1"/>
          </p:cNvSpPr>
          <p:nvPr>
            <p:ph type="title"/>
          </p:nvPr>
        </p:nvSpPr>
        <p:spPr/>
        <p:txBody>
          <a:bodyPr>
            <a:normAutofit/>
          </a:bodyPr>
          <a:lstStyle/>
          <a:p>
            <a:r>
              <a:rPr lang="en-US" sz="4800" b="1" i="1" dirty="0" smtClean="0">
                <a:latin typeface="Blackadder ITC" pitchFamily="82" charset="0"/>
              </a:rPr>
              <a:t>William Shakespeare</a:t>
            </a:r>
            <a:endParaRPr lang="en-US" sz="4800" b="1" i="1" dirty="0">
              <a:latin typeface="Blackadder ITC" pitchFamily="82" charset="0"/>
            </a:endParaRPr>
          </a:p>
        </p:txBody>
      </p:sp>
      <p:pic>
        <p:nvPicPr>
          <p:cNvPr id="35842" name="Picture 2" descr="http://2.bp.blogspot.com/_LpVFDTjV-Yo/SM6BvmgLPfI/AAAAAAAAAUs/TukfDaZwNgo/S1600-R/shakespearePA_449x600.jpg"/>
          <p:cNvPicPr>
            <a:picLocks noChangeAspect="1" noChangeArrowheads="1"/>
          </p:cNvPicPr>
          <p:nvPr/>
        </p:nvPicPr>
        <p:blipFill>
          <a:blip r:embed="rId3"/>
          <a:srcRect/>
          <a:stretch>
            <a:fillRect/>
          </a:stretch>
        </p:blipFill>
        <p:spPr bwMode="auto">
          <a:xfrm>
            <a:off x="2667000" y="1295400"/>
            <a:ext cx="3867150" cy="5162550"/>
          </a:xfrm>
          <a:prstGeom prst="rect">
            <a:avLst/>
          </a:prstGeom>
          <a:noFill/>
        </p:spPr>
      </p:pic>
      <p:pic>
        <p:nvPicPr>
          <p:cNvPr id="35848" name="Picture 8" descr="http://ecx.images-amazon.com/images/I/51MHMZA9X9L.jpg"/>
          <p:cNvPicPr>
            <a:picLocks noChangeAspect="1" noChangeArrowheads="1"/>
          </p:cNvPicPr>
          <p:nvPr/>
        </p:nvPicPr>
        <p:blipFill>
          <a:blip r:embed="rId4"/>
          <a:srcRect/>
          <a:stretch>
            <a:fillRect/>
          </a:stretch>
        </p:blipFill>
        <p:spPr bwMode="auto">
          <a:xfrm>
            <a:off x="6781800" y="1143000"/>
            <a:ext cx="2146300" cy="2816278"/>
          </a:xfrm>
          <a:prstGeom prst="rect">
            <a:avLst/>
          </a:prstGeom>
          <a:noFill/>
        </p:spPr>
      </p:pic>
      <p:pic>
        <p:nvPicPr>
          <p:cNvPr id="35854" name="Picture 14" descr="http://ecx.images-amazon.com/images/I/51XTDJ3P4XL.jpg"/>
          <p:cNvPicPr>
            <a:picLocks noChangeAspect="1" noChangeArrowheads="1"/>
          </p:cNvPicPr>
          <p:nvPr/>
        </p:nvPicPr>
        <p:blipFill>
          <a:blip r:embed="rId5"/>
          <a:srcRect/>
          <a:stretch>
            <a:fillRect/>
          </a:stretch>
        </p:blipFill>
        <p:spPr bwMode="auto">
          <a:xfrm>
            <a:off x="7086600" y="3429000"/>
            <a:ext cx="1697896" cy="2743200"/>
          </a:xfrm>
          <a:prstGeom prst="rect">
            <a:avLst/>
          </a:prstGeom>
          <a:noFill/>
        </p:spPr>
      </p:pic>
      <p:pic>
        <p:nvPicPr>
          <p:cNvPr id="8" name="Picture 6" descr="http://ecx.images-amazon.com/images/I/61zjIHTXE3L._SL500_AA242_PIkin-dp-500,BottomRight,-21,38_AA280_SH20_OU01_.jpg"/>
          <p:cNvPicPr>
            <a:picLocks noChangeAspect="1" noChangeArrowheads="1"/>
          </p:cNvPicPr>
          <p:nvPr/>
        </p:nvPicPr>
        <p:blipFill>
          <a:blip r:embed="rId6"/>
          <a:srcRect l="17308" r="19231" b="30769"/>
          <a:stretch>
            <a:fillRect/>
          </a:stretch>
        </p:blipFill>
        <p:spPr bwMode="auto">
          <a:xfrm>
            <a:off x="0" y="3581400"/>
            <a:ext cx="2514600" cy="2743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www.chrismadden.co.uk/meaning/galileo-church-pope-cartoon.gif"/>
          <p:cNvPicPr>
            <a:picLocks noChangeAspect="1" noChangeArrowheads="1"/>
          </p:cNvPicPr>
          <p:nvPr/>
        </p:nvPicPr>
        <p:blipFill>
          <a:blip r:embed="rId2"/>
          <a:srcRect/>
          <a:stretch>
            <a:fillRect/>
          </a:stretch>
        </p:blipFill>
        <p:spPr bwMode="auto">
          <a:xfrm>
            <a:off x="4495800" y="2428875"/>
            <a:ext cx="4648200" cy="4213281"/>
          </a:xfrm>
          <a:prstGeom prst="rect">
            <a:avLst/>
          </a:prstGeom>
          <a:noFill/>
        </p:spPr>
      </p:pic>
      <p:sp>
        <p:nvSpPr>
          <p:cNvPr id="2" name="Title 1"/>
          <p:cNvSpPr>
            <a:spLocks noGrp="1"/>
          </p:cNvSpPr>
          <p:nvPr>
            <p:ph type="title"/>
          </p:nvPr>
        </p:nvSpPr>
        <p:spPr/>
        <p:txBody>
          <a:bodyPr>
            <a:normAutofit/>
          </a:bodyPr>
          <a:lstStyle/>
          <a:p>
            <a:r>
              <a:rPr lang="en-US" sz="4800" b="1" i="1" dirty="0" smtClean="0">
                <a:latin typeface="Blackadder ITC" pitchFamily="82" charset="0"/>
              </a:rPr>
              <a:t>Galileo Galilei</a:t>
            </a:r>
            <a:endParaRPr lang="en-US" sz="4800" b="1" i="1" dirty="0">
              <a:latin typeface="Blackadder ITC" pitchFamily="82" charset="0"/>
            </a:endParaRPr>
          </a:p>
        </p:txBody>
      </p:sp>
      <p:pic>
        <p:nvPicPr>
          <p:cNvPr id="34818" name="Picture 2" descr="http://galileo.rice.edu/lib/student_work/experiment95/galileo_parabola.jpeg"/>
          <p:cNvPicPr>
            <a:picLocks noChangeAspect="1" noChangeArrowheads="1"/>
          </p:cNvPicPr>
          <p:nvPr/>
        </p:nvPicPr>
        <p:blipFill>
          <a:blip r:embed="rId3"/>
          <a:srcRect/>
          <a:stretch>
            <a:fillRect/>
          </a:stretch>
        </p:blipFill>
        <p:spPr bwMode="auto">
          <a:xfrm>
            <a:off x="2971800" y="1371600"/>
            <a:ext cx="1905000" cy="1381488"/>
          </a:xfrm>
          <a:prstGeom prst="rect">
            <a:avLst/>
          </a:prstGeom>
          <a:noFill/>
        </p:spPr>
      </p:pic>
      <p:pic>
        <p:nvPicPr>
          <p:cNvPr id="34820" name="Picture 4" descr="http://www.hps.cam.ac.uk/starry/galileo1med.jpg"/>
          <p:cNvPicPr>
            <a:picLocks noChangeAspect="1" noChangeArrowheads="1"/>
          </p:cNvPicPr>
          <p:nvPr/>
        </p:nvPicPr>
        <p:blipFill>
          <a:blip r:embed="rId4"/>
          <a:srcRect/>
          <a:stretch>
            <a:fillRect/>
          </a:stretch>
        </p:blipFill>
        <p:spPr bwMode="auto">
          <a:xfrm>
            <a:off x="6705600" y="228600"/>
            <a:ext cx="2187349" cy="2091106"/>
          </a:xfrm>
          <a:prstGeom prst="rect">
            <a:avLst/>
          </a:prstGeom>
          <a:noFill/>
        </p:spPr>
      </p:pic>
      <p:sp>
        <p:nvSpPr>
          <p:cNvPr id="6" name="TextBox 5"/>
          <p:cNvSpPr txBox="1"/>
          <p:nvPr/>
        </p:nvSpPr>
        <p:spPr>
          <a:xfrm>
            <a:off x="304800" y="457200"/>
            <a:ext cx="2438400" cy="2585323"/>
          </a:xfrm>
          <a:prstGeom prst="rect">
            <a:avLst/>
          </a:prstGeom>
          <a:noFill/>
          <a:ln>
            <a:solidFill>
              <a:schemeClr val="tx1"/>
            </a:solidFill>
          </a:ln>
        </p:spPr>
        <p:txBody>
          <a:bodyPr wrap="square" rtlCol="0">
            <a:spAutoFit/>
          </a:bodyPr>
          <a:lstStyle/>
          <a:p>
            <a:r>
              <a:rPr lang="en-US" b="1" dirty="0" smtClean="0"/>
              <a:t>Galileo made the claim that the Earth was not the center of the universe.  The Catholic Church  arrested him and made him recant his theory.  Galileo was imprisoned in his home for the rest of his life.</a:t>
            </a:r>
            <a:endParaRPr lang="en-US" b="1" dirty="0"/>
          </a:p>
        </p:txBody>
      </p:sp>
      <p:pic>
        <p:nvPicPr>
          <p:cNvPr id="34824" name="Picture 8" descr="http://www.success.co.il/knowledge/images/Pillar1-Foundations-galileo-Inquisition.jpg"/>
          <p:cNvPicPr>
            <a:picLocks noChangeAspect="1" noChangeArrowheads="1"/>
          </p:cNvPicPr>
          <p:nvPr/>
        </p:nvPicPr>
        <p:blipFill>
          <a:blip r:embed="rId5"/>
          <a:srcRect/>
          <a:stretch>
            <a:fillRect/>
          </a:stretch>
        </p:blipFill>
        <p:spPr bwMode="auto">
          <a:xfrm>
            <a:off x="152400" y="3352800"/>
            <a:ext cx="4343400" cy="32575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Protestant Reformation</a:t>
            </a:r>
            <a:endParaRPr lang="en-US" sz="4800" b="1" i="1" dirty="0">
              <a:latin typeface="Blackadder ITC" pitchFamily="82" charset="0"/>
            </a:endParaRPr>
          </a:p>
        </p:txBody>
      </p:sp>
      <p:sp>
        <p:nvSpPr>
          <p:cNvPr id="3" name="Content Placeholder 2"/>
          <p:cNvSpPr>
            <a:spLocks noGrp="1"/>
          </p:cNvSpPr>
          <p:nvPr>
            <p:ph sz="half" idx="1"/>
          </p:nvPr>
        </p:nvSpPr>
        <p:spPr>
          <a:xfrm>
            <a:off x="457200" y="1600200"/>
            <a:ext cx="3657600" cy="4525963"/>
          </a:xfrm>
        </p:spPr>
        <p:txBody>
          <a:bodyPr>
            <a:normAutofit/>
          </a:bodyPr>
          <a:lstStyle/>
          <a:p>
            <a:r>
              <a:rPr lang="en-US" dirty="0" smtClean="0"/>
              <a:t>During the Renaissance, some people began to question the practices of the Catholic Church.  Martin Luther led the Protestant Reformation.</a:t>
            </a:r>
          </a:p>
          <a:p>
            <a:endParaRPr lang="en-US" dirty="0"/>
          </a:p>
        </p:txBody>
      </p:sp>
      <p:pic>
        <p:nvPicPr>
          <p:cNvPr id="37891" name="Picture 3" descr="http://truereligiondebate.files.wordpress.com/2008/04/martin-luther.jpg"/>
          <p:cNvPicPr>
            <a:picLocks noChangeAspect="1" noChangeArrowheads="1"/>
          </p:cNvPicPr>
          <p:nvPr/>
        </p:nvPicPr>
        <p:blipFill>
          <a:blip r:embed="rId2"/>
          <a:srcRect/>
          <a:stretch>
            <a:fillRect/>
          </a:stretch>
        </p:blipFill>
        <p:spPr bwMode="auto">
          <a:xfrm>
            <a:off x="4114800" y="1371600"/>
            <a:ext cx="4800600" cy="51625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Protestant Reformation</a:t>
            </a:r>
            <a:endParaRPr lang="en-US" sz="4800" dirty="0"/>
          </a:p>
        </p:txBody>
      </p:sp>
      <p:sp>
        <p:nvSpPr>
          <p:cNvPr id="4" name="Content Placeholder 3"/>
          <p:cNvSpPr>
            <a:spLocks noGrp="1"/>
          </p:cNvSpPr>
          <p:nvPr>
            <p:ph sz="half" idx="1"/>
          </p:nvPr>
        </p:nvSpPr>
        <p:spPr>
          <a:xfrm>
            <a:off x="5943600" y="1600200"/>
            <a:ext cx="2971800" cy="4953000"/>
          </a:xfrm>
        </p:spPr>
        <p:txBody>
          <a:bodyPr>
            <a:normAutofit fontScale="92500" lnSpcReduction="20000"/>
          </a:bodyPr>
          <a:lstStyle/>
          <a:p>
            <a:r>
              <a:rPr lang="en-US" dirty="0" smtClean="0"/>
              <a:t>Protestants (</a:t>
            </a:r>
            <a:r>
              <a:rPr lang="en-US" b="1" dirty="0" smtClean="0">
                <a:solidFill>
                  <a:srgbClr val="00B050"/>
                </a:solidFill>
              </a:rPr>
              <a:t>England, Netherlands, and the German states</a:t>
            </a:r>
            <a:r>
              <a:rPr lang="en-US" dirty="0" smtClean="0"/>
              <a:t>) and Roman Catholics (</a:t>
            </a:r>
            <a:r>
              <a:rPr lang="en-US" b="1" dirty="0" smtClean="0">
                <a:solidFill>
                  <a:srgbClr val="FF3399"/>
                </a:solidFill>
              </a:rPr>
              <a:t>Spain, Portugal, France, and the Italian states</a:t>
            </a:r>
            <a:r>
              <a:rPr lang="en-US" dirty="0" smtClean="0"/>
              <a:t>) competed to control </a:t>
            </a:r>
            <a:r>
              <a:rPr lang="en-US" dirty="0" smtClean="0"/>
              <a:t>Europe.</a:t>
            </a:r>
            <a:endParaRPr lang="en-US" dirty="0" smtClean="0"/>
          </a:p>
          <a:p>
            <a:r>
              <a:rPr lang="en-US" dirty="0" smtClean="0"/>
              <a:t>This competition carried over </a:t>
            </a:r>
            <a:r>
              <a:rPr lang="en-US" smtClean="0"/>
              <a:t>into </a:t>
            </a:r>
            <a:r>
              <a:rPr lang="en-US" smtClean="0"/>
              <a:t>exploration.</a:t>
            </a:r>
            <a:endParaRPr lang="en-US" dirty="0" smtClean="0"/>
          </a:p>
          <a:p>
            <a:endParaRPr lang="en-US" dirty="0"/>
          </a:p>
        </p:txBody>
      </p:sp>
      <p:pic>
        <p:nvPicPr>
          <p:cNvPr id="40962" name="Picture 2" descr="http://www.wwnorton.com/worlds/images/map3_4.jpg"/>
          <p:cNvPicPr>
            <a:picLocks noChangeAspect="1" noChangeArrowheads="1"/>
          </p:cNvPicPr>
          <p:nvPr/>
        </p:nvPicPr>
        <p:blipFill>
          <a:blip r:embed="rId2"/>
          <a:srcRect/>
          <a:stretch>
            <a:fillRect/>
          </a:stretch>
        </p:blipFill>
        <p:spPr bwMode="auto">
          <a:xfrm>
            <a:off x="228600" y="1371600"/>
            <a:ext cx="5778230" cy="5486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762000"/>
            <a:ext cx="5334000" cy="533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124200" y="762000"/>
            <a:ext cx="5334000" cy="533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990600"/>
            <a:ext cx="1828800" cy="461665"/>
          </a:xfrm>
          <a:prstGeom prst="rect">
            <a:avLst/>
          </a:prstGeom>
          <a:noFill/>
        </p:spPr>
        <p:txBody>
          <a:bodyPr wrap="square" rtlCol="0">
            <a:spAutoFit/>
          </a:bodyPr>
          <a:lstStyle/>
          <a:p>
            <a:pPr algn="ctr"/>
            <a:r>
              <a:rPr lang="en-US" sz="2400" b="1" dirty="0" smtClean="0"/>
              <a:t>Sparta</a:t>
            </a:r>
            <a:endParaRPr lang="en-US" sz="2400" b="1" dirty="0"/>
          </a:p>
        </p:txBody>
      </p:sp>
      <p:sp>
        <p:nvSpPr>
          <p:cNvPr id="6" name="TextBox 5"/>
          <p:cNvSpPr txBox="1"/>
          <p:nvPr/>
        </p:nvSpPr>
        <p:spPr>
          <a:xfrm>
            <a:off x="5105400" y="1066800"/>
            <a:ext cx="1828800" cy="461665"/>
          </a:xfrm>
          <a:prstGeom prst="rect">
            <a:avLst/>
          </a:prstGeom>
          <a:noFill/>
        </p:spPr>
        <p:txBody>
          <a:bodyPr wrap="square" rtlCol="0">
            <a:spAutoFit/>
          </a:bodyPr>
          <a:lstStyle/>
          <a:p>
            <a:pPr algn="ctr"/>
            <a:r>
              <a:rPr lang="en-US" sz="2400" b="1" dirty="0" smtClean="0"/>
              <a:t>Athens</a:t>
            </a:r>
            <a:endParaRPr lang="en-US" sz="2400" b="1" dirty="0"/>
          </a:p>
        </p:txBody>
      </p:sp>
      <p:sp>
        <p:nvSpPr>
          <p:cNvPr id="8" name="TextBox 7"/>
          <p:cNvSpPr txBox="1"/>
          <p:nvPr/>
        </p:nvSpPr>
        <p:spPr>
          <a:xfrm>
            <a:off x="914400" y="1905000"/>
            <a:ext cx="2286000" cy="2862322"/>
          </a:xfrm>
          <a:prstGeom prst="rect">
            <a:avLst/>
          </a:prstGeom>
          <a:noFill/>
        </p:spPr>
        <p:txBody>
          <a:bodyPr wrap="square" rtlCol="0">
            <a:spAutoFit/>
          </a:bodyPr>
          <a:lstStyle/>
          <a:p>
            <a:pPr>
              <a:buFont typeface="Arial" pitchFamily="34" charset="0"/>
              <a:buChar char="•"/>
            </a:pPr>
            <a:r>
              <a:rPr lang="en-US" dirty="0" smtClean="0"/>
              <a:t>The city was dirty and lacked beauty.</a:t>
            </a:r>
          </a:p>
          <a:p>
            <a:pPr>
              <a:buFont typeface="Arial" pitchFamily="34" charset="0"/>
              <a:buChar char="•"/>
            </a:pPr>
            <a:r>
              <a:rPr lang="en-US" dirty="0" smtClean="0"/>
              <a:t>Education was based on military skills.</a:t>
            </a:r>
          </a:p>
          <a:p>
            <a:pPr>
              <a:buFont typeface="Arial" pitchFamily="34" charset="0"/>
              <a:buChar char="•"/>
            </a:pPr>
            <a:r>
              <a:rPr lang="en-US" dirty="0" smtClean="0"/>
              <a:t>The citizenship was strict.</a:t>
            </a:r>
          </a:p>
          <a:p>
            <a:pPr>
              <a:buFont typeface="Arial" pitchFamily="34" charset="0"/>
              <a:buChar char="•"/>
            </a:pPr>
            <a:r>
              <a:rPr lang="en-US" dirty="0" smtClean="0"/>
              <a:t>Judges were kings.</a:t>
            </a:r>
          </a:p>
          <a:p>
            <a:pPr>
              <a:buFont typeface="Arial" pitchFamily="34" charset="0"/>
              <a:buChar char="•"/>
            </a:pPr>
            <a:r>
              <a:rPr lang="en-US" dirty="0" smtClean="0"/>
              <a:t>The culture lacked art and was based on a military theme.</a:t>
            </a:r>
          </a:p>
        </p:txBody>
      </p:sp>
      <p:sp>
        <p:nvSpPr>
          <p:cNvPr id="9" name="TextBox 8"/>
          <p:cNvSpPr txBox="1"/>
          <p:nvPr/>
        </p:nvSpPr>
        <p:spPr>
          <a:xfrm>
            <a:off x="3581400" y="2057400"/>
            <a:ext cx="1905000" cy="2308324"/>
          </a:xfrm>
          <a:prstGeom prst="rect">
            <a:avLst/>
          </a:prstGeom>
          <a:noFill/>
        </p:spPr>
        <p:txBody>
          <a:bodyPr wrap="square" rtlCol="0">
            <a:spAutoFit/>
          </a:bodyPr>
          <a:lstStyle/>
          <a:p>
            <a:pPr>
              <a:buFont typeface="Arial" pitchFamily="34" charset="0"/>
              <a:buChar char="•"/>
            </a:pPr>
            <a:r>
              <a:rPr lang="en-US" dirty="0" smtClean="0"/>
              <a:t>All of the cities were in ancient Greece.</a:t>
            </a:r>
          </a:p>
          <a:p>
            <a:pPr>
              <a:buFont typeface="Arial" pitchFamily="34" charset="0"/>
              <a:buChar char="•"/>
            </a:pPr>
            <a:r>
              <a:rPr lang="en-US" dirty="0" smtClean="0"/>
              <a:t>Both cities had slaves.</a:t>
            </a:r>
          </a:p>
          <a:p>
            <a:pPr>
              <a:buFont typeface="Arial" pitchFamily="34" charset="0"/>
              <a:buChar char="•"/>
            </a:pPr>
            <a:r>
              <a:rPr lang="en-US" dirty="0" smtClean="0"/>
              <a:t>Slaves were not considered citizens.</a:t>
            </a:r>
          </a:p>
        </p:txBody>
      </p:sp>
      <p:sp>
        <p:nvSpPr>
          <p:cNvPr id="10" name="TextBox 9"/>
          <p:cNvSpPr txBox="1"/>
          <p:nvPr/>
        </p:nvSpPr>
        <p:spPr>
          <a:xfrm>
            <a:off x="5867400" y="1676400"/>
            <a:ext cx="1981200" cy="3970318"/>
          </a:xfrm>
          <a:prstGeom prst="rect">
            <a:avLst/>
          </a:prstGeom>
          <a:noFill/>
        </p:spPr>
        <p:txBody>
          <a:bodyPr wrap="square" rtlCol="0">
            <a:spAutoFit/>
          </a:bodyPr>
          <a:lstStyle/>
          <a:p>
            <a:pPr>
              <a:buFont typeface="Arial" pitchFamily="34" charset="0"/>
              <a:buChar char="•"/>
            </a:pPr>
            <a:r>
              <a:rPr lang="en-US" dirty="0" smtClean="0"/>
              <a:t>The city was clean and beautiful.</a:t>
            </a:r>
          </a:p>
          <a:p>
            <a:pPr>
              <a:buFont typeface="Arial" pitchFamily="34" charset="0"/>
              <a:buChar char="•"/>
            </a:pPr>
            <a:r>
              <a:rPr lang="en-US" dirty="0" smtClean="0"/>
              <a:t>Education was based on mostly mental skills.</a:t>
            </a:r>
          </a:p>
          <a:p>
            <a:pPr>
              <a:buFont typeface="Arial" pitchFamily="34" charset="0"/>
              <a:buChar char="•"/>
            </a:pPr>
            <a:r>
              <a:rPr lang="en-US" dirty="0" smtClean="0"/>
              <a:t>The citizenship was free.</a:t>
            </a:r>
          </a:p>
          <a:p>
            <a:pPr>
              <a:buFont typeface="Arial" pitchFamily="34" charset="0"/>
              <a:buChar char="•"/>
            </a:pPr>
            <a:r>
              <a:rPr lang="en-US" dirty="0" smtClean="0"/>
              <a:t>The courts were chosen by a lot of juries.</a:t>
            </a:r>
          </a:p>
          <a:p>
            <a:pPr>
              <a:buFont typeface="Arial" pitchFamily="34" charset="0"/>
              <a:buChar char="•"/>
            </a:pPr>
            <a:r>
              <a:rPr lang="en-US" dirty="0" smtClean="0"/>
              <a:t>Culture was included fine art and had a lot of theater.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Alexander the Great</a:t>
            </a:r>
            <a:endParaRPr lang="en-US" sz="4800" b="1" i="1" dirty="0">
              <a:latin typeface="Blackadder ITC" pitchFamily="82" charset="0"/>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a:t>s</a:t>
            </a:r>
            <a:r>
              <a:rPr lang="en-US" dirty="0" smtClean="0"/>
              <a:t>on </a:t>
            </a:r>
            <a:r>
              <a:rPr lang="en-US" dirty="0" smtClean="0"/>
              <a:t>of King Philip of Macedonia</a:t>
            </a:r>
          </a:p>
          <a:p>
            <a:r>
              <a:rPr lang="en-US" dirty="0" smtClean="0"/>
              <a:t>s</a:t>
            </a:r>
            <a:r>
              <a:rPr lang="en-US" dirty="0" smtClean="0"/>
              <a:t>et </a:t>
            </a:r>
            <a:r>
              <a:rPr lang="en-US" dirty="0" smtClean="0"/>
              <a:t>out to conquer the world</a:t>
            </a:r>
          </a:p>
          <a:p>
            <a:r>
              <a:rPr lang="en-US" dirty="0"/>
              <a:t>b</a:t>
            </a:r>
            <a:r>
              <a:rPr lang="en-US" dirty="0" smtClean="0"/>
              <a:t>rought </a:t>
            </a:r>
            <a:r>
              <a:rPr lang="en-US" dirty="0" smtClean="0"/>
              <a:t>Greek ideas and culture to the lands he conquered</a:t>
            </a:r>
          </a:p>
          <a:p>
            <a:pPr lvl="1"/>
            <a:r>
              <a:rPr lang="en-US" dirty="0" smtClean="0"/>
              <a:t>Persia (present-day Iran)</a:t>
            </a:r>
          </a:p>
          <a:p>
            <a:pPr lvl="1"/>
            <a:r>
              <a:rPr lang="en-US" dirty="0" smtClean="0"/>
              <a:t>p</a:t>
            </a:r>
            <a:r>
              <a:rPr lang="en-US" dirty="0" smtClean="0"/>
              <a:t>arts </a:t>
            </a:r>
            <a:r>
              <a:rPr lang="en-US" dirty="0" smtClean="0"/>
              <a:t>of Egypt</a:t>
            </a:r>
          </a:p>
          <a:p>
            <a:pPr lvl="1"/>
            <a:r>
              <a:rPr lang="en-US" dirty="0"/>
              <a:t>p</a:t>
            </a:r>
            <a:r>
              <a:rPr lang="en-US" dirty="0" smtClean="0"/>
              <a:t>arts </a:t>
            </a:r>
            <a:r>
              <a:rPr lang="en-US" dirty="0" smtClean="0"/>
              <a:t>of India</a:t>
            </a:r>
          </a:p>
          <a:p>
            <a:r>
              <a:rPr lang="en-US" dirty="0" smtClean="0"/>
              <a:t>His empire split up after </a:t>
            </a:r>
          </a:p>
          <a:p>
            <a:pPr>
              <a:buNone/>
            </a:pPr>
            <a:r>
              <a:rPr lang="en-US" dirty="0" smtClean="0"/>
              <a:t>	his death at </a:t>
            </a:r>
            <a:r>
              <a:rPr lang="en-US" dirty="0" smtClean="0"/>
              <a:t>age 33</a:t>
            </a:r>
            <a:r>
              <a:rPr lang="en-US" dirty="0" smtClean="0"/>
              <a:t>.</a:t>
            </a:r>
            <a:endParaRPr lang="en-US" dirty="0"/>
          </a:p>
        </p:txBody>
      </p:sp>
      <p:pic>
        <p:nvPicPr>
          <p:cNvPr id="1026" name="Picture 2" descr="Macedonian story about Philip II, Alexander the Great and Thracian treasures"/>
          <p:cNvPicPr>
            <a:picLocks noChangeAspect="1" noChangeArrowheads="1"/>
          </p:cNvPicPr>
          <p:nvPr/>
        </p:nvPicPr>
        <p:blipFill>
          <a:blip r:embed="rId2"/>
          <a:srcRect/>
          <a:stretch>
            <a:fillRect/>
          </a:stretch>
        </p:blipFill>
        <p:spPr bwMode="auto">
          <a:xfrm>
            <a:off x="5334000" y="2971800"/>
            <a:ext cx="2990850" cy="3733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Blackadder ITC" pitchFamily="82" charset="0"/>
              </a:rPr>
              <a:t>Roman Republic</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dirty="0" smtClean="0"/>
              <a:t>In the Roman Republic, laws were created by elected representatives.  </a:t>
            </a:r>
          </a:p>
          <a:p>
            <a:r>
              <a:rPr lang="en-US" dirty="0" smtClean="0"/>
              <a:t>Roman armies were very powerful and they conquered many people and lands, including present-day Spain and United </a:t>
            </a:r>
            <a:r>
              <a:rPr lang="en-US" dirty="0" smtClean="0"/>
              <a:t>Kingdom.</a:t>
            </a:r>
            <a:endParaRPr lang="en-US" dirty="0" smtClean="0"/>
          </a:p>
          <a:p>
            <a:r>
              <a:rPr lang="en-US" dirty="0" smtClean="0"/>
              <a:t>Julius Caesar, one of </a:t>
            </a:r>
          </a:p>
          <a:p>
            <a:pPr>
              <a:buNone/>
            </a:pPr>
            <a:r>
              <a:rPr lang="en-US" dirty="0" smtClean="0"/>
              <a:t>	the most famous </a:t>
            </a:r>
          </a:p>
          <a:p>
            <a:pPr>
              <a:buNone/>
            </a:pPr>
            <a:r>
              <a:rPr lang="en-US" dirty="0" smtClean="0"/>
              <a:t>	Roman generals, </a:t>
            </a:r>
          </a:p>
          <a:p>
            <a:pPr>
              <a:buNone/>
            </a:pPr>
            <a:r>
              <a:rPr lang="en-US" dirty="0" smtClean="0"/>
              <a:t>	became the leader </a:t>
            </a:r>
          </a:p>
          <a:p>
            <a:pPr>
              <a:buNone/>
            </a:pPr>
            <a:r>
              <a:rPr lang="en-US" dirty="0" smtClean="0"/>
              <a:t>	of the Roman </a:t>
            </a:r>
            <a:r>
              <a:rPr lang="en-US" dirty="0" smtClean="0"/>
              <a:t>Republic.</a:t>
            </a:r>
            <a:endParaRPr lang="en-US" dirty="0" smtClean="0"/>
          </a:p>
          <a:p>
            <a:r>
              <a:rPr lang="en-US" dirty="0" smtClean="0"/>
              <a:t>Fearing Julius </a:t>
            </a:r>
          </a:p>
          <a:p>
            <a:pPr>
              <a:buNone/>
            </a:pPr>
            <a:r>
              <a:rPr lang="en-US" dirty="0" smtClean="0"/>
              <a:t>	Caesar’s power, </a:t>
            </a:r>
          </a:p>
          <a:p>
            <a:pPr>
              <a:buNone/>
            </a:pPr>
            <a:r>
              <a:rPr lang="en-US" dirty="0" smtClean="0"/>
              <a:t>	some senators </a:t>
            </a:r>
          </a:p>
          <a:p>
            <a:pPr>
              <a:buNone/>
            </a:pPr>
            <a:r>
              <a:rPr lang="en-US" dirty="0" smtClean="0"/>
              <a:t>	murdered </a:t>
            </a:r>
            <a:r>
              <a:rPr lang="en-US" dirty="0" smtClean="0"/>
              <a:t>him.</a:t>
            </a:r>
            <a:endParaRPr lang="en-US" dirty="0" smtClean="0"/>
          </a:p>
          <a:p>
            <a:r>
              <a:rPr lang="en-US" dirty="0" smtClean="0"/>
              <a:t>Caesar’s murder began a Roman civil war.</a:t>
            </a:r>
            <a:endParaRPr lang="en-US" dirty="0"/>
          </a:p>
        </p:txBody>
      </p:sp>
      <p:pic>
        <p:nvPicPr>
          <p:cNvPr id="11266" name="Picture 2" descr="http://www.jerichoschools.org/hs/teachers/lfischer/shakespeare/caesar_death1.jpg"/>
          <p:cNvPicPr>
            <a:picLocks noChangeAspect="1" noChangeArrowheads="1"/>
          </p:cNvPicPr>
          <p:nvPr/>
        </p:nvPicPr>
        <p:blipFill>
          <a:blip r:embed="rId2"/>
          <a:srcRect/>
          <a:stretch>
            <a:fillRect/>
          </a:stretch>
        </p:blipFill>
        <p:spPr bwMode="auto">
          <a:xfrm>
            <a:off x="3505200" y="2667000"/>
            <a:ext cx="5448300" cy="3200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5" descr="roman_empire_height"/>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i="1" dirty="0" smtClean="0">
                <a:latin typeface="Blackadder ITC" pitchFamily="82" charset="0"/>
              </a:rPr>
              <a:t>The Roman Empire</a:t>
            </a:r>
            <a:r>
              <a:rPr lang="en-US" dirty="0" smtClean="0"/>
              <a:t/>
            </a:r>
            <a:br>
              <a:rPr lang="en-US" dirty="0" smtClean="0"/>
            </a:br>
            <a:endParaRPr lang="en-US" dirty="0"/>
          </a:p>
        </p:txBody>
      </p:sp>
      <p:sp>
        <p:nvSpPr>
          <p:cNvPr id="3" name="Content Placeholder 2"/>
          <p:cNvSpPr>
            <a:spLocks noGrp="1"/>
          </p:cNvSpPr>
          <p:nvPr>
            <p:ph idx="1"/>
          </p:nvPr>
        </p:nvSpPr>
        <p:spPr>
          <a:xfrm>
            <a:off x="3200400" y="1143000"/>
            <a:ext cx="5638800" cy="4876800"/>
          </a:xfrm>
        </p:spPr>
        <p:txBody>
          <a:bodyPr>
            <a:normAutofit lnSpcReduction="10000"/>
          </a:bodyPr>
          <a:lstStyle/>
          <a:p>
            <a:r>
              <a:rPr lang="en-US" dirty="0" smtClean="0"/>
              <a:t>The civil wars ended with Octavian becoming head of the Roman Empire.  He was Julius Caesar’s nephew.</a:t>
            </a:r>
          </a:p>
          <a:p>
            <a:r>
              <a:rPr lang="en-US" dirty="0" smtClean="0"/>
              <a:t>The Roman people called him Octavian the Emperor </a:t>
            </a:r>
            <a:r>
              <a:rPr lang="en-US" dirty="0" smtClean="0"/>
              <a:t>Augustus.</a:t>
            </a:r>
            <a:endParaRPr lang="en-US" dirty="0" smtClean="0"/>
          </a:p>
          <a:p>
            <a:r>
              <a:rPr lang="en-US" dirty="0" smtClean="0"/>
              <a:t>His reign began 200 years of peace and growth known as the Pax Romana.</a:t>
            </a:r>
            <a:endParaRPr lang="en-US" dirty="0"/>
          </a:p>
        </p:txBody>
      </p:sp>
      <p:pic>
        <p:nvPicPr>
          <p:cNvPr id="9218" name="Picture 2" descr="http://www.cartage.org.lb/en/themes/arts/scultpureplastic/SculptureHistory/RomansRenaissance/RomanHistorical/primaugustus.jpg"/>
          <p:cNvPicPr>
            <a:picLocks noChangeAspect="1" noChangeArrowheads="1"/>
          </p:cNvPicPr>
          <p:nvPr/>
        </p:nvPicPr>
        <p:blipFill>
          <a:blip r:embed="rId2"/>
          <a:srcRect/>
          <a:stretch>
            <a:fillRect/>
          </a:stretch>
        </p:blipFill>
        <p:spPr bwMode="auto">
          <a:xfrm>
            <a:off x="152400" y="1143000"/>
            <a:ext cx="2857500" cy="4695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The Fall of the Roman Empire</a:t>
            </a:r>
            <a:endParaRPr lang="en-US" sz="4800" b="1" i="1" dirty="0">
              <a:latin typeface="Blackadder ITC" pitchFamily="82" charset="0"/>
            </a:endParaRPr>
          </a:p>
        </p:txBody>
      </p:sp>
      <p:sp>
        <p:nvSpPr>
          <p:cNvPr id="3" name="Text Placeholder 2"/>
          <p:cNvSpPr>
            <a:spLocks noGrp="1"/>
          </p:cNvSpPr>
          <p:nvPr>
            <p:ph type="body" idx="1"/>
          </p:nvPr>
        </p:nvSpPr>
        <p:spPr/>
        <p:txBody>
          <a:bodyPr/>
          <a:lstStyle/>
          <a:p>
            <a:r>
              <a:rPr lang="en-US" dirty="0" smtClean="0"/>
              <a:t>Western Roman Empire</a:t>
            </a:r>
            <a:endParaRPr lang="en-US" dirty="0"/>
          </a:p>
        </p:txBody>
      </p:sp>
      <p:sp>
        <p:nvSpPr>
          <p:cNvPr id="4" name="Content Placeholder 3"/>
          <p:cNvSpPr>
            <a:spLocks noGrp="1"/>
          </p:cNvSpPr>
          <p:nvPr>
            <p:ph sz="half" idx="2"/>
          </p:nvPr>
        </p:nvSpPr>
        <p:spPr/>
        <p:txBody>
          <a:bodyPr>
            <a:normAutofit fontScale="92500"/>
          </a:bodyPr>
          <a:lstStyle/>
          <a:p>
            <a:r>
              <a:rPr lang="en-US" dirty="0" smtClean="0"/>
              <a:t>Bands of Germans lived along the northern frontier of the Roman Empire.  Rome called them barbarians.</a:t>
            </a:r>
          </a:p>
          <a:p>
            <a:r>
              <a:rPr lang="en-US" dirty="0" smtClean="0"/>
              <a:t>They attacked and conquered the Western Roman </a:t>
            </a:r>
            <a:r>
              <a:rPr lang="en-US" dirty="0" smtClean="0"/>
              <a:t>Empire.</a:t>
            </a:r>
            <a:endParaRPr lang="en-US" dirty="0" smtClean="0"/>
          </a:p>
          <a:p>
            <a:r>
              <a:rPr lang="en-US" dirty="0" smtClean="0"/>
              <a:t>Vikings began sailing and sacking (attacking) the northern and western coasts of Europe, influencing culture in many parts of the world.</a:t>
            </a:r>
            <a:endParaRPr lang="en-US" dirty="0"/>
          </a:p>
        </p:txBody>
      </p:sp>
      <p:sp>
        <p:nvSpPr>
          <p:cNvPr id="5" name="Text Placeholder 4"/>
          <p:cNvSpPr>
            <a:spLocks noGrp="1"/>
          </p:cNvSpPr>
          <p:nvPr>
            <p:ph type="body" sz="quarter" idx="3"/>
          </p:nvPr>
        </p:nvSpPr>
        <p:spPr/>
        <p:txBody>
          <a:bodyPr/>
          <a:lstStyle/>
          <a:p>
            <a:r>
              <a:rPr lang="en-US" dirty="0" smtClean="0"/>
              <a:t>Eastern Roman Empire</a:t>
            </a:r>
            <a:endParaRPr lang="en-US" dirty="0"/>
          </a:p>
        </p:txBody>
      </p:sp>
      <p:sp>
        <p:nvSpPr>
          <p:cNvPr id="6" name="Content Placeholder 5"/>
          <p:cNvSpPr>
            <a:spLocks noGrp="1"/>
          </p:cNvSpPr>
          <p:nvPr>
            <p:ph sz="quarter" idx="4"/>
          </p:nvPr>
        </p:nvSpPr>
        <p:spPr/>
        <p:txBody>
          <a:bodyPr/>
          <a:lstStyle/>
          <a:p>
            <a:r>
              <a:rPr lang="en-US" dirty="0" smtClean="0"/>
              <a:t>The Eastern Roman Empire fell 1,000 years after the Western Roman Empire (during the Crusades</a:t>
            </a:r>
            <a:r>
              <a:rPr lang="en-US" dirty="0" smtClean="0"/>
              <a:t>).</a:t>
            </a:r>
            <a:endParaRPr lang="en-US" dirty="0"/>
          </a:p>
        </p:txBody>
      </p:sp>
      <p:pic>
        <p:nvPicPr>
          <p:cNvPr id="27650" name="Picture 2" descr="http://www.beastfromtheeast.org/mapEWRomanEmpire.jpg"/>
          <p:cNvPicPr>
            <a:picLocks noChangeAspect="1" noChangeArrowheads="1"/>
          </p:cNvPicPr>
          <p:nvPr/>
        </p:nvPicPr>
        <p:blipFill>
          <a:blip r:embed="rId2"/>
          <a:srcRect/>
          <a:stretch>
            <a:fillRect/>
          </a:stretch>
        </p:blipFill>
        <p:spPr bwMode="auto">
          <a:xfrm>
            <a:off x="4495800" y="3668268"/>
            <a:ext cx="4191000" cy="3017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latin typeface="Blackadder ITC" pitchFamily="82" charset="0"/>
              </a:rPr>
              <a:t>The Middle Ages</a:t>
            </a:r>
            <a:endParaRPr lang="en-US" sz="4800" b="1" i="1" dirty="0">
              <a:latin typeface="Blackadder ITC" pitchFamily="82" charset="0"/>
            </a:endParaRPr>
          </a:p>
        </p:txBody>
      </p:sp>
      <p:sp>
        <p:nvSpPr>
          <p:cNvPr id="3" name="Content Placeholder 2"/>
          <p:cNvSpPr>
            <a:spLocks noGrp="1"/>
          </p:cNvSpPr>
          <p:nvPr>
            <p:ph idx="1"/>
          </p:nvPr>
        </p:nvSpPr>
        <p:spPr>
          <a:xfrm>
            <a:off x="609600" y="1676400"/>
            <a:ext cx="6553200" cy="4525963"/>
          </a:xfrm>
        </p:spPr>
        <p:txBody>
          <a:bodyPr>
            <a:normAutofit fontScale="92500" lnSpcReduction="10000"/>
          </a:bodyPr>
          <a:lstStyle/>
          <a:p>
            <a:r>
              <a:rPr lang="en-US" dirty="0" smtClean="0"/>
              <a:t>During the Middle Ages, many people lived under the feudal system.</a:t>
            </a:r>
          </a:p>
          <a:p>
            <a:r>
              <a:rPr lang="en-US" dirty="0" smtClean="0"/>
              <a:t>In the feudal system, everyone had a place in society.  Most medieval society was divided into </a:t>
            </a:r>
            <a:r>
              <a:rPr lang="en-US" dirty="0" smtClean="0"/>
              <a:t>three </a:t>
            </a:r>
            <a:r>
              <a:rPr lang="en-US" dirty="0" smtClean="0"/>
              <a:t>classes: nobles, clergy, and serfs.</a:t>
            </a:r>
          </a:p>
          <a:p>
            <a:r>
              <a:rPr lang="en-US" dirty="0" smtClean="0"/>
              <a:t>Duke William of Normandy brought feudalism to England when he conquered the country in 1066.  He became King William I of England.</a:t>
            </a:r>
            <a:endParaRPr lang="en-US" dirty="0"/>
          </a:p>
        </p:txBody>
      </p:sp>
      <p:pic>
        <p:nvPicPr>
          <p:cNvPr id="8194" name="Picture 2" descr="http://members.tripod.com/~warlight/Feudal.jpg"/>
          <p:cNvPicPr>
            <a:picLocks noChangeAspect="1" noChangeArrowheads="1"/>
          </p:cNvPicPr>
          <p:nvPr/>
        </p:nvPicPr>
        <p:blipFill>
          <a:blip r:embed="rId2"/>
          <a:srcRect/>
          <a:stretch>
            <a:fillRect/>
          </a:stretch>
        </p:blipFill>
        <p:spPr bwMode="auto">
          <a:xfrm>
            <a:off x="7010400" y="838200"/>
            <a:ext cx="1914525" cy="5162550"/>
          </a:xfrm>
          <a:prstGeom prst="rect">
            <a:avLst/>
          </a:prstGeom>
          <a:noFill/>
        </p:spPr>
      </p:pic>
      <p:pic>
        <p:nvPicPr>
          <p:cNvPr id="8198" name="Picture 6" descr="http://thetickingrose.com/europe/images/6william.jpg"/>
          <p:cNvPicPr>
            <a:picLocks noChangeAspect="1" noChangeArrowheads="1"/>
          </p:cNvPicPr>
          <p:nvPr/>
        </p:nvPicPr>
        <p:blipFill>
          <a:blip r:embed="rId3"/>
          <a:srcRect/>
          <a:stretch>
            <a:fillRect/>
          </a:stretch>
        </p:blipFill>
        <p:spPr bwMode="auto">
          <a:xfrm>
            <a:off x="152400" y="228600"/>
            <a:ext cx="2514600" cy="14417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2632</TotalTime>
  <Words>857</Words>
  <Application>Microsoft Office PowerPoint</Application>
  <PresentationFormat>On-screen Show (4:3)</PresentationFormat>
  <Paragraphs>103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Introduction to Europe’s History</vt:lpstr>
      <vt:lpstr>Greek Empire </vt:lpstr>
      <vt:lpstr>Slide 3</vt:lpstr>
      <vt:lpstr>Alexander the Great</vt:lpstr>
      <vt:lpstr>Roman Republic </vt:lpstr>
      <vt:lpstr>Slide 6</vt:lpstr>
      <vt:lpstr>The Roman Empire </vt:lpstr>
      <vt:lpstr>The Fall of the Roman Empire</vt:lpstr>
      <vt:lpstr>The Middle Ages</vt:lpstr>
      <vt:lpstr>The Crusades</vt:lpstr>
      <vt:lpstr>Slide 11</vt:lpstr>
      <vt:lpstr>Slide 12</vt:lpstr>
      <vt:lpstr>Growth of the Nation-state</vt:lpstr>
      <vt:lpstr> The Black Plague 1347 - 1352</vt:lpstr>
      <vt:lpstr>Slide 15</vt:lpstr>
      <vt:lpstr>The Silk Road</vt:lpstr>
      <vt:lpstr>Slide 17</vt:lpstr>
      <vt:lpstr>Slide 18</vt:lpstr>
      <vt:lpstr>The Renaissance</vt:lpstr>
      <vt:lpstr>Michelangelo Buonarotti</vt:lpstr>
      <vt:lpstr>Leonardo da Vinci</vt:lpstr>
      <vt:lpstr>William Shakespeare</vt:lpstr>
      <vt:lpstr>Galileo Galilei</vt:lpstr>
      <vt:lpstr>Protestant Reformation</vt:lpstr>
      <vt:lpstr>Protestant Reformation</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Europe’s History</dc:title>
  <dc:creator>e200602291</dc:creator>
  <cp:lastModifiedBy>e200100277</cp:lastModifiedBy>
  <cp:revision>34</cp:revision>
  <dcterms:created xsi:type="dcterms:W3CDTF">2009-03-04T16:55:58Z</dcterms:created>
  <dcterms:modified xsi:type="dcterms:W3CDTF">2009-04-29T17:40:46Z</dcterms:modified>
</cp:coreProperties>
</file>